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1"/>
  </p:sldMasterIdLst>
  <p:notesMasterIdLst>
    <p:notesMasterId r:id="rId26"/>
  </p:notesMasterIdLst>
  <p:handoutMasterIdLst>
    <p:handoutMasterId r:id="rId27"/>
  </p:handoutMasterIdLst>
  <p:sldIdLst>
    <p:sldId id="547" r:id="rId2"/>
    <p:sldId id="550" r:id="rId3"/>
    <p:sldId id="563" r:id="rId4"/>
    <p:sldId id="611" r:id="rId5"/>
    <p:sldId id="627" r:id="rId6"/>
    <p:sldId id="626" r:id="rId7"/>
    <p:sldId id="564" r:id="rId8"/>
    <p:sldId id="612" r:id="rId9"/>
    <p:sldId id="613" r:id="rId10"/>
    <p:sldId id="614" r:id="rId11"/>
    <p:sldId id="615" r:id="rId12"/>
    <p:sldId id="616" r:id="rId13"/>
    <p:sldId id="617" r:id="rId14"/>
    <p:sldId id="618" r:id="rId15"/>
    <p:sldId id="620" r:id="rId16"/>
    <p:sldId id="621" r:id="rId17"/>
    <p:sldId id="565" r:id="rId18"/>
    <p:sldId id="622" r:id="rId19"/>
    <p:sldId id="566" r:id="rId20"/>
    <p:sldId id="623" r:id="rId21"/>
    <p:sldId id="562" r:id="rId22"/>
    <p:sldId id="554" r:id="rId23"/>
    <p:sldId id="552" r:id="rId24"/>
    <p:sldId id="553" r:id="rId25"/>
  </p:sldIdLst>
  <p:sldSz cx="9144000" cy="6858000" type="screen4x3"/>
  <p:notesSz cx="9144000" cy="6858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2160">
          <p15:clr>
            <a:srgbClr val="A4A3A4"/>
          </p15:clr>
        </p15:guide>
        <p15:guide id="2" pos="288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CCFF"/>
    <a:srgbClr val="CCECFF"/>
    <a:srgbClr val="FFCCCC"/>
    <a:srgbClr val="FFCCFF"/>
    <a:srgbClr val="FF4747"/>
    <a:srgbClr val="CC3300"/>
    <a:srgbClr val="FF7F7F"/>
    <a:srgbClr val="7F1F1F"/>
    <a:srgbClr val="7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6093" autoAdjust="0"/>
    <p:restoredTop sz="94660"/>
  </p:normalViewPr>
  <p:slideViewPr>
    <p:cSldViewPr>
      <p:cViewPr varScale="1">
        <p:scale>
          <a:sx n="84" d="100"/>
          <a:sy n="84" d="100"/>
        </p:scale>
        <p:origin x="-90" y="-198"/>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1956"/>
    </p:cViewPr>
  </p:sorterViewPr>
  <p:notesViewPr>
    <p:cSldViewPr>
      <p:cViewPr varScale="1">
        <p:scale>
          <a:sx n="120" d="100"/>
          <a:sy n="120" d="100"/>
        </p:scale>
        <p:origin x="-2166" y="-90"/>
      </p:cViewPr>
      <p:guideLst>
        <p:guide orient="horz" pos="2160"/>
        <p:guide pos="288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772E8B3F-6C5A-4B25-BF01-B9CB9706263B}" type="datetimeFigureOut">
              <a:rPr lang="en-CA" smtClean="0"/>
              <a:t>2020-09-16</a:t>
            </a:fld>
            <a:endParaRPr lang="en-CA"/>
          </a:p>
        </p:txBody>
      </p:sp>
      <p:sp>
        <p:nvSpPr>
          <p:cNvPr id="4" name="Footer Placeholder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n-CA"/>
          </a:p>
        </p:txBody>
      </p:sp>
      <p:sp>
        <p:nvSpPr>
          <p:cNvPr id="5" name="Slide Number Placeholder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196729F5-A69B-472A-BBDE-AD04EDC179DE}" type="slidenum">
              <a:rPr lang="en-CA" smtClean="0"/>
              <a:t>‹#›</a:t>
            </a:fld>
            <a:endParaRPr lang="en-CA"/>
          </a:p>
        </p:txBody>
      </p:sp>
    </p:spTree>
    <p:extLst>
      <p:ext uri="{BB962C8B-B14F-4D97-AF65-F5344CB8AC3E}">
        <p14:creationId xmlns:p14="http://schemas.microsoft.com/office/powerpoint/2010/main" val="21238048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CA"/>
          </a:p>
        </p:txBody>
      </p:sp>
      <p:sp>
        <p:nvSpPr>
          <p:cNvPr id="3" name="Date Placeholder 2"/>
          <p:cNvSpPr>
            <a:spLocks noGrp="1"/>
          </p:cNvSpPr>
          <p:nvPr>
            <p:ph type="dt" idx="1"/>
          </p:nvPr>
        </p:nvSpPr>
        <p:spPr>
          <a:xfrm>
            <a:off x="5179484" y="0"/>
            <a:ext cx="3962400" cy="3429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4A6F3147-B3C0-4B2A-B964-AB106F786BE1}" type="datetimeFigureOut">
              <a:rPr lang="en-US"/>
              <a:pPr>
                <a:defRPr/>
              </a:pPr>
              <a:t>9/16/2020</a:t>
            </a:fld>
            <a:endParaRPr lang="en-CA"/>
          </a:p>
        </p:txBody>
      </p:sp>
      <p:sp>
        <p:nvSpPr>
          <p:cNvPr id="4" name="Slide Image Placeholder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pPr lvl="0"/>
            <a:endParaRPr lang="en-CA" noProof="0" smtClean="0"/>
          </a:p>
        </p:txBody>
      </p:sp>
      <p:sp>
        <p:nvSpPr>
          <p:cNvPr id="5" name="Notes Placeholder 4"/>
          <p:cNvSpPr>
            <a:spLocks noGrp="1"/>
          </p:cNvSpPr>
          <p:nvPr>
            <p:ph type="body" sz="quarter" idx="3"/>
          </p:nvPr>
        </p:nvSpPr>
        <p:spPr>
          <a:xfrm>
            <a:off x="914400" y="3257550"/>
            <a:ext cx="7315200" cy="30861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CA" noProof="0" smtClean="0"/>
          </a:p>
        </p:txBody>
      </p:sp>
      <p:sp>
        <p:nvSpPr>
          <p:cNvPr id="6" name="Footer Placeholder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CA"/>
          </a:p>
        </p:txBody>
      </p:sp>
      <p:sp>
        <p:nvSpPr>
          <p:cNvPr id="7" name="Slide Number Placeholder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1BF7B1FF-DFE5-4B27-8E0E-F1DDF2FB76BC}" type="slidenum">
              <a:rPr lang="en-CA"/>
              <a:pPr>
                <a:defRPr/>
              </a:pPr>
              <a:t>‹#›</a:t>
            </a:fld>
            <a:endParaRPr lang="en-CA"/>
          </a:p>
        </p:txBody>
      </p:sp>
    </p:spTree>
    <p:extLst>
      <p:ext uri="{BB962C8B-B14F-4D97-AF65-F5344CB8AC3E}">
        <p14:creationId xmlns:p14="http://schemas.microsoft.com/office/powerpoint/2010/main" val="307154805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1BF7B1FF-DFE5-4B27-8E0E-F1DDF2FB76BC}" type="slidenum">
              <a:rPr lang="en-CA" smtClean="0"/>
              <a:pPr>
                <a:defRPr/>
              </a:pPr>
              <a:t>3</a:t>
            </a:fld>
            <a:endParaRPr lang="en-CA"/>
          </a:p>
        </p:txBody>
      </p:sp>
    </p:spTree>
    <p:extLst>
      <p:ext uri="{BB962C8B-B14F-4D97-AF65-F5344CB8AC3E}">
        <p14:creationId xmlns:p14="http://schemas.microsoft.com/office/powerpoint/2010/main" val="373556208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microsoft.com/office/2007/relationships/hdphoto" Target="../media/hdphoto1.wdp"/></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9" name="Picture 3" descr="C:\Users\dwharder\Desktop\ece.150.png"/>
          <p:cNvPicPr>
            <a:picLocks noChangeAspect="1" noChangeArrowheads="1"/>
          </p:cNvPicPr>
          <p:nvPr userDrawn="1"/>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259471" y="5645346"/>
            <a:ext cx="1245391" cy="4583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918048" y="3111103"/>
            <a:ext cx="6046440" cy="1470025"/>
          </a:xfrm>
        </p:spPr>
        <p:txBody>
          <a:bodyPr>
            <a:normAutofit/>
          </a:bodyPr>
          <a:lstStyle>
            <a:lvl1pPr>
              <a:defRPr sz="4000" b="1">
                <a:solidFill>
                  <a:schemeClr val="bg1">
                    <a:lumMod val="95000"/>
                  </a:schemeClr>
                </a:solidFill>
              </a:defRPr>
            </a:lvl1pPr>
          </a:lstStyle>
          <a:p>
            <a:r>
              <a:rPr lang="en-US" dirty="0" smtClean="0"/>
              <a:t>Click to edit Master title style</a:t>
            </a:r>
            <a:endParaRPr lang="en-CA" dirty="0"/>
          </a:p>
        </p:txBody>
      </p:sp>
      <p:sp>
        <p:nvSpPr>
          <p:cNvPr id="6" name="Text Box 14"/>
          <p:cNvSpPr txBox="1">
            <a:spLocks noChangeArrowheads="1"/>
          </p:cNvSpPr>
          <p:nvPr userDrawn="1"/>
        </p:nvSpPr>
        <p:spPr bwMode="auto">
          <a:xfrm>
            <a:off x="3779838" y="260350"/>
            <a:ext cx="5040312" cy="400050"/>
          </a:xfrm>
          <a:prstGeom prst="rect">
            <a:avLst/>
          </a:prstGeom>
          <a:noFill/>
          <a:ln w="9525">
            <a:noFill/>
            <a:miter lim="800000"/>
            <a:headEnd/>
            <a:tailEnd/>
          </a:ln>
          <a:effectLst>
            <a:outerShdw blurRad="50800" dist="25400" dir="2700000" algn="tl" rotWithShape="0">
              <a:prstClr val="black"/>
            </a:outerShdw>
          </a:effectLst>
        </p:spPr>
        <p:txBody>
          <a:bodyPr anchor="ctr">
            <a:spAutoFit/>
          </a:bodyPr>
          <a:lstStyle/>
          <a:p>
            <a:pPr algn="ctr" fontAlgn="auto">
              <a:spcBef>
                <a:spcPts val="0"/>
              </a:spcBef>
              <a:spcAft>
                <a:spcPts val="0"/>
              </a:spcAft>
              <a:defRPr/>
            </a:pPr>
            <a:r>
              <a:rPr lang="en-US" sz="2000" cap="small" baseline="0" dirty="0" smtClean="0">
                <a:solidFill>
                  <a:schemeClr val="bg1"/>
                </a:solidFill>
                <a:latin typeface="Constantia" panose="02030602050306030303" pitchFamily="18" charset="0"/>
                <a:cs typeface="Arial" pitchFamily="34" charset="0"/>
              </a:rPr>
              <a:t>ece</a:t>
            </a:r>
            <a:r>
              <a:rPr lang="en-US" sz="2000" dirty="0" smtClean="0">
                <a:solidFill>
                  <a:schemeClr val="bg1"/>
                </a:solidFill>
                <a:latin typeface="Constantia" panose="02030602050306030303" pitchFamily="18" charset="0"/>
                <a:cs typeface="Arial" pitchFamily="34" charset="0"/>
              </a:rPr>
              <a:t> 150</a:t>
            </a:r>
            <a:r>
              <a:rPr lang="en-US" sz="2000" dirty="0" smtClean="0">
                <a:solidFill>
                  <a:schemeClr val="bg1"/>
                </a:solidFill>
                <a:latin typeface="Georgia" panose="02040502050405020303" pitchFamily="18" charset="0"/>
                <a:cs typeface="Arial" pitchFamily="34" charset="0"/>
              </a:rPr>
              <a:t> </a:t>
            </a:r>
            <a:r>
              <a:rPr lang="en-US" sz="2000" i="1" dirty="0" smtClean="0">
                <a:solidFill>
                  <a:schemeClr val="bg1"/>
                </a:solidFill>
                <a:latin typeface="Georgia" panose="02040502050405020303" pitchFamily="18" charset="0"/>
                <a:cs typeface="Arial" pitchFamily="34" charset="0"/>
              </a:rPr>
              <a:t>Fundamentals of Programming</a:t>
            </a:r>
            <a:endParaRPr lang="en-US" sz="2000" i="1" dirty="0">
              <a:solidFill>
                <a:schemeClr val="bg1"/>
              </a:solidFill>
              <a:latin typeface="Georgia" panose="02040502050405020303" pitchFamily="18" charset="0"/>
              <a:cs typeface="Arial" pitchFamily="34" charset="0"/>
            </a:endParaRPr>
          </a:p>
        </p:txBody>
      </p:sp>
      <p:sp>
        <p:nvSpPr>
          <p:cNvPr id="7" name="Text Box 14"/>
          <p:cNvSpPr txBox="1">
            <a:spLocks noChangeArrowheads="1"/>
          </p:cNvSpPr>
          <p:nvPr userDrawn="1"/>
        </p:nvSpPr>
        <p:spPr bwMode="auto">
          <a:xfrm>
            <a:off x="6156498" y="5576753"/>
            <a:ext cx="2807990" cy="1129540"/>
          </a:xfrm>
          <a:prstGeom prst="rect">
            <a:avLst/>
          </a:prstGeom>
          <a:noFill/>
          <a:ln w="9525">
            <a:noFill/>
            <a:miter lim="800000"/>
            <a:headEnd/>
            <a:tailEnd/>
          </a:ln>
          <a:effectLst>
            <a:outerShdw blurRad="50800" dist="25400" dir="2700000" algn="tl" rotWithShape="0">
              <a:prstClr val="black"/>
            </a:outerShdw>
          </a:effectLst>
        </p:spPr>
        <p:txBody>
          <a:bodyPr wrap="square">
            <a:spAutoFit/>
          </a:bodyPr>
          <a:lstStyle/>
          <a:p>
            <a:pPr marL="0" marR="0" indent="0" algn="l" defTabSz="457200" rtl="0" eaLnBrk="1" fontAlgn="base" latinLnBrk="0" hangingPunct="1">
              <a:lnSpc>
                <a:spcPct val="100000"/>
              </a:lnSpc>
              <a:spcBef>
                <a:spcPct val="20000"/>
              </a:spcBef>
              <a:spcAft>
                <a:spcPct val="0"/>
              </a:spcAft>
              <a:buClrTx/>
              <a:buSzTx/>
              <a:buFontTx/>
              <a:buNone/>
              <a:tabLst/>
              <a:defRPr/>
            </a:pPr>
            <a:r>
              <a:rPr lang="en-US" sz="1100" b="0" kern="0" dirty="0" smtClean="0">
                <a:solidFill>
                  <a:srgbClr val="FFFFFF"/>
                </a:solidFill>
                <a:latin typeface="Georgia" panose="02040502050405020303" pitchFamily="18" charset="0"/>
                <a:ea typeface="ＭＳ Ｐゴシック" charset="-128"/>
                <a:cs typeface="Arial" pitchFamily="34" charset="0"/>
              </a:rPr>
              <a:t>Douglas Wilhelm Harder, </a:t>
            </a:r>
            <a:r>
              <a:rPr lang="en-US" sz="1100" b="0" kern="0" dirty="0" err="1" smtClean="0">
                <a:solidFill>
                  <a:srgbClr val="FFFFFF"/>
                </a:solidFill>
                <a:latin typeface="Georgia" panose="02040502050405020303" pitchFamily="18" charset="0"/>
                <a:ea typeface="ＭＳ Ｐゴシック" charset="-128"/>
                <a:cs typeface="Arial" pitchFamily="34" charset="0"/>
              </a:rPr>
              <a:t>M.Math</a:t>
            </a:r>
            <a:r>
              <a:rPr lang="en-US" sz="1100" b="0" kern="0" dirty="0" smtClean="0">
                <a:solidFill>
                  <a:srgbClr val="FFFFFF"/>
                </a:solidFill>
                <a:latin typeface="Georgia" panose="02040502050405020303" pitchFamily="18" charset="0"/>
                <a:ea typeface="ＭＳ Ｐゴシック" charset="-128"/>
                <a:cs typeface="Arial" pitchFamily="34" charset="0"/>
              </a:rPr>
              <a:t>. LEL</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a:t>
            </a:r>
            <a:r>
              <a:rPr lang="en-US" sz="1100" b="0" kern="0" dirty="0" smtClean="0">
                <a:solidFill>
                  <a:srgbClr val="FFFFFF"/>
                </a:solidFill>
                <a:latin typeface="Georgia" panose="02040502050405020303" pitchFamily="18" charset="0"/>
                <a:ea typeface="ＭＳ Ｐゴシック" charset="-128"/>
                <a:cs typeface="Arial" pitchFamily="34" charset="0"/>
              </a:rPr>
              <a:t>. Hiren Patel, Ph.D</a:t>
            </a:r>
            <a:r>
              <a:rPr lang="en-US" sz="1100" b="0" kern="0" dirty="0" smtClean="0">
                <a:solidFill>
                  <a:srgbClr val="FFFFFF"/>
                </a:solidFill>
                <a:latin typeface="Georgia" panose="02040502050405020303" pitchFamily="18" charset="0"/>
                <a:ea typeface="ＭＳ Ｐゴシック" charset="-128"/>
                <a:cs typeface="Arial" pitchFamily="34" charset="0"/>
              </a:rPr>
              <a:t>. </a:t>
            </a:r>
            <a:r>
              <a:rPr lang="en-US" sz="1100" b="0" kern="0" dirty="0" err="1" smtClean="0">
                <a:solidFill>
                  <a:srgbClr val="FFFFFF"/>
                </a:solidFill>
                <a:latin typeface="Georgia" panose="02040502050405020303" pitchFamily="18" charset="0"/>
                <a:ea typeface="ＭＳ Ｐゴシック" charset="-128"/>
                <a:cs typeface="Arial" pitchFamily="34" charset="0"/>
              </a:rPr>
              <a:t>P.Eng</a:t>
            </a:r>
            <a:r>
              <a:rPr lang="en-US" sz="1100" b="0" kern="0" dirty="0" smtClean="0">
                <a:solidFill>
                  <a:srgbClr val="FFFFFF"/>
                </a:solidFill>
                <a:latin typeface="Georgia" panose="02040502050405020303" pitchFamily="18" charset="0"/>
                <a:ea typeface="ＭＳ Ｐゴシック" charset="-128"/>
                <a:cs typeface="Arial" pitchFamily="34" charset="0"/>
              </a:rPr>
              <a:t>.</a:t>
            </a:r>
          </a:p>
          <a:p>
            <a:pPr defTabSz="457200">
              <a:spcBef>
                <a:spcPct val="20000"/>
              </a:spcBef>
              <a:defRPr/>
            </a:pPr>
            <a:r>
              <a:rPr lang="en-US" sz="1100" b="0" kern="0" dirty="0" smtClean="0">
                <a:solidFill>
                  <a:srgbClr val="FFFFFF"/>
                </a:solidFill>
                <a:latin typeface="Georgia" panose="02040502050405020303" pitchFamily="18" charset="0"/>
                <a:ea typeface="ＭＳ Ｐゴシック" charset="-128"/>
                <a:cs typeface="Arial" pitchFamily="34" charset="0"/>
              </a:rPr>
              <a:t>Prof.</a:t>
            </a:r>
            <a:r>
              <a:rPr lang="en-US" sz="1100" b="0" kern="0" baseline="0" dirty="0" smtClean="0">
                <a:solidFill>
                  <a:srgbClr val="FFFFFF"/>
                </a:solidFill>
                <a:latin typeface="Georgia" panose="02040502050405020303" pitchFamily="18" charset="0"/>
                <a:ea typeface="ＭＳ Ｐゴシック" charset="-128"/>
                <a:cs typeface="Arial" pitchFamily="34" charset="0"/>
              </a:rPr>
              <a:t> Werner </a:t>
            </a:r>
            <a:r>
              <a:rPr lang="en-US" sz="1100" b="0" kern="0" baseline="0" dirty="0" err="1" smtClean="0">
                <a:solidFill>
                  <a:srgbClr val="FFFFFF"/>
                </a:solidFill>
                <a:latin typeface="Georgia" panose="02040502050405020303" pitchFamily="18" charset="0"/>
                <a:ea typeface="ＭＳ Ｐゴシック" charset="-128"/>
                <a:cs typeface="Arial" pitchFamily="34" charset="0"/>
              </a:rPr>
              <a:t>Dietl</a:t>
            </a:r>
            <a:r>
              <a:rPr lang="en-US" sz="1100" b="0" kern="0" baseline="0" dirty="0" smtClean="0">
                <a:solidFill>
                  <a:srgbClr val="FFFFFF"/>
                </a:solidFill>
                <a:latin typeface="Georgia" panose="02040502050405020303" pitchFamily="18" charset="0"/>
                <a:ea typeface="ＭＳ Ｐゴシック" charset="-128"/>
                <a:cs typeface="Arial" pitchFamily="34" charset="0"/>
              </a:rPr>
              <a:t>, Ph.D.</a:t>
            </a:r>
            <a:endParaRPr lang="en-US" sz="1100" b="0" kern="0" dirty="0" smtClean="0">
              <a:solidFill>
                <a:srgbClr val="FFFFFF"/>
              </a:solidFill>
              <a:latin typeface="Georgia" panose="02040502050405020303" pitchFamily="18" charset="0"/>
              <a:ea typeface="ＭＳ Ｐゴシック" charset="-128"/>
              <a:cs typeface="Arial" pitchFamily="34" charset="0"/>
            </a:endParaRPr>
          </a:p>
          <a:p>
            <a:pPr defTabSz="457200">
              <a:spcBef>
                <a:spcPct val="20000"/>
              </a:spcBef>
              <a:defRPr/>
            </a:pPr>
            <a:endParaRPr lang="en-CA" sz="800" dirty="0">
              <a:solidFill>
                <a:srgbClr val="FFFFFF"/>
              </a:solidFill>
              <a:latin typeface="Georgia" panose="02040502050405020303" pitchFamily="18" charset="0"/>
              <a:ea typeface="ＭＳ Ｐゴシック" charset="-128"/>
            </a:endParaRPr>
          </a:p>
          <a:p>
            <a:pPr defTabSz="457200">
              <a:spcBef>
                <a:spcPct val="20000"/>
              </a:spcBef>
              <a:defRPr/>
            </a:pPr>
            <a:r>
              <a:rPr lang="en-CA" sz="850" dirty="0">
                <a:solidFill>
                  <a:srgbClr val="FFFFFF"/>
                </a:solidFill>
                <a:latin typeface="Georgia" panose="02040502050405020303" pitchFamily="18" charset="0"/>
                <a:ea typeface="ＭＳ Ｐゴシック" charset="-128"/>
              </a:rPr>
              <a:t>© </a:t>
            </a:r>
            <a:r>
              <a:rPr lang="en-CA" sz="850" dirty="0" smtClean="0">
                <a:solidFill>
                  <a:srgbClr val="FFFFFF"/>
                </a:solidFill>
                <a:latin typeface="Georgia" panose="02040502050405020303" pitchFamily="18" charset="0"/>
                <a:ea typeface="ＭＳ Ｐゴシック" charset="-128"/>
              </a:rPr>
              <a:t>2018 </a:t>
            </a:r>
            <a:r>
              <a:rPr lang="en-CA" sz="850" dirty="0">
                <a:solidFill>
                  <a:srgbClr val="FFFFFF"/>
                </a:solidFill>
                <a:latin typeface="Georgia" panose="02040502050405020303" pitchFamily="18" charset="0"/>
                <a:ea typeface="ＭＳ Ｐゴシック" charset="-128"/>
              </a:rPr>
              <a:t>by Douglas Wilhelm </a:t>
            </a:r>
            <a:r>
              <a:rPr lang="en-CA" sz="850" dirty="0" smtClean="0">
                <a:solidFill>
                  <a:srgbClr val="FFFFFF"/>
                </a:solidFill>
                <a:latin typeface="Georgia" panose="02040502050405020303" pitchFamily="18" charset="0"/>
                <a:ea typeface="ＭＳ Ｐゴシック" charset="-128"/>
              </a:rPr>
              <a:t>Harder and Hiren Patel.</a:t>
            </a:r>
          </a:p>
          <a:p>
            <a:pPr defTabSz="457200">
              <a:spcBef>
                <a:spcPct val="20000"/>
              </a:spcBef>
              <a:defRPr/>
            </a:pPr>
            <a:r>
              <a:rPr lang="en-CA" sz="850" dirty="0" smtClean="0">
                <a:solidFill>
                  <a:srgbClr val="FFFFFF"/>
                </a:solidFill>
                <a:latin typeface="Georgia" panose="02040502050405020303" pitchFamily="18" charset="0"/>
                <a:ea typeface="ＭＳ Ｐゴシック" charset="-128"/>
              </a:rPr>
              <a:t>     Some </a:t>
            </a:r>
            <a:r>
              <a:rPr lang="en-CA" sz="850" dirty="0">
                <a:solidFill>
                  <a:srgbClr val="FFFFFF"/>
                </a:solidFill>
                <a:latin typeface="Georgia" panose="02040502050405020303" pitchFamily="18" charset="0"/>
                <a:ea typeface="ＭＳ Ｐゴシック" charset="-128"/>
              </a:rPr>
              <a:t>rights reserved</a:t>
            </a:r>
            <a:r>
              <a:rPr lang="en-CA" sz="850" dirty="0" smtClean="0">
                <a:solidFill>
                  <a:srgbClr val="FFFFFF"/>
                </a:solidFill>
                <a:latin typeface="Georgia" panose="02040502050405020303" pitchFamily="18" charset="0"/>
                <a:ea typeface="ＭＳ Ｐゴシック" charset="-128"/>
              </a:rPr>
              <a:t>.</a:t>
            </a:r>
            <a:endParaRPr lang="en-US" sz="850" kern="0" dirty="0">
              <a:solidFill>
                <a:srgbClr val="FFFFFF"/>
              </a:solidFill>
              <a:latin typeface="Georgia" panose="02040502050405020303" pitchFamily="18" charset="0"/>
              <a:ea typeface="ＭＳ Ｐゴシック" charset="-128"/>
              <a:cs typeface="Arial" pitchFamily="34" charset="0"/>
            </a:endParaRPr>
          </a:p>
        </p:txBody>
      </p:sp>
      <p:pic>
        <p:nvPicPr>
          <p:cNvPr id="5" name="Picture 2"/>
          <p:cNvPicPr>
            <a:picLocks noChangeAspect="1" noChangeArrowheads="1"/>
          </p:cNvPicPr>
          <p:nvPr userDrawn="1"/>
        </p:nvPicPr>
        <p:blipFill>
          <a:blip r:embed="rId4"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6147"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36512"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descr="C:\Users\dwharder\Desktop\ece.150.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251520" y="5634955"/>
            <a:ext cx="1245391" cy="45834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6" name="TextBox 5"/>
          <p:cNvSpPr txBox="1"/>
          <p:nvPr userDrawn="1"/>
        </p:nvSpPr>
        <p:spPr>
          <a:xfrm>
            <a:off x="8588938" y="188640"/>
            <a:ext cx="447558" cy="307777"/>
          </a:xfrm>
          <a:prstGeom prst="rect">
            <a:avLst/>
          </a:prstGeom>
          <a:noFill/>
        </p:spPr>
        <p:txBody>
          <a:bodyPr wrap="none">
            <a:spAutoFit/>
          </a:bodyPr>
          <a:lstStyle/>
          <a:p>
            <a:pPr algn="r">
              <a:defRPr/>
            </a:pPr>
            <a:fld id="{CB04C21C-B0BC-4588-B282-CC300FAFEEC9}" type="slidenum">
              <a:rPr lang="en-CA" sz="1400">
                <a:solidFill>
                  <a:schemeClr val="bg1"/>
                </a:solidFill>
                <a:latin typeface="Georgia" panose="02040502050405020303" pitchFamily="18" charset="0"/>
              </a:rPr>
              <a:pPr algn="r">
                <a:defRPr/>
              </a:pPr>
              <a:t>‹#›</a:t>
            </a:fld>
            <a:endParaRPr lang="en-CA" sz="1400" dirty="0">
              <a:solidFill>
                <a:schemeClr val="bg1"/>
              </a:solidFill>
              <a:latin typeface="Georgia" panose="02040502050405020303" pitchFamily="18" charset="0"/>
            </a:endParaRPr>
          </a:p>
        </p:txBody>
      </p:sp>
      <p:sp>
        <p:nvSpPr>
          <p:cNvPr id="7" name="Footer Placeholder 4"/>
          <p:cNvSpPr txBox="1">
            <a:spLocks/>
          </p:cNvSpPr>
          <p:nvPr userDrawn="1"/>
        </p:nvSpPr>
        <p:spPr>
          <a:xfrm>
            <a:off x="3636069" y="7286"/>
            <a:ext cx="5112395" cy="365125"/>
          </a:xfrm>
          <a:prstGeom prst="rect">
            <a:avLst/>
          </a:prstGeom>
          <a:effectLst>
            <a:outerShdw blurRad="279400" dist="139700" dir="2700000" algn="tl" rotWithShape="0">
              <a:prstClr val="black">
                <a:alpha val="24000"/>
              </a:prstClr>
            </a:outerShdw>
          </a:effectLst>
        </p:spPr>
        <p:txBody>
          <a:bodyPr/>
          <a:lstStyle>
            <a:lvl1pPr algn="ctr" fontAlgn="auto">
              <a:spcBef>
                <a:spcPts val="0"/>
              </a:spcBef>
              <a:spcAft>
                <a:spcPts val="0"/>
              </a:spcAft>
              <a:defRPr sz="1600">
                <a:solidFill>
                  <a:schemeClr val="tx1">
                    <a:lumMod val="50000"/>
                    <a:lumOff val="50000"/>
                  </a:schemeClr>
                </a:solidFill>
                <a:latin typeface="+mn-lt"/>
                <a:cs typeface="+mn-cs"/>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rPr>
              <a:t>class </a:t>
            </a:r>
            <a:r>
              <a:rPr kumimoji="0" lang="en-CA" sz="1600" b="1" i="0" u="none" strike="noStrike" kern="1200" cap="none" spc="0" normalizeH="0" baseline="0" noProof="0" dirty="0" smtClean="0">
                <a:ln>
                  <a:noFill/>
                </a:ln>
                <a:solidFill>
                  <a:schemeClr val="bg1"/>
                </a:solidFill>
                <a:effectLst>
                  <a:outerShdw blurRad="190500" dist="114300" dir="2700000" algn="tl" rotWithShape="0">
                    <a:prstClr val="black"/>
                  </a:outerShdw>
                </a:effectLst>
                <a:uLnTx/>
                <a:uFillTx/>
                <a:latin typeface="Georgia" panose="02040502050405020303" pitchFamily="18" charset="0"/>
                <a:ea typeface="+mn-ea"/>
                <a:cs typeface="Consolas" panose="020B0609020204030204" pitchFamily="49" charset="0"/>
              </a:rPr>
              <a:t>data structures</a:t>
            </a:r>
            <a:endParaRPr kumimoji="0" lang="en-CA" sz="1600" b="1" i="0" u="none" strike="noStrike" kern="1200" cap="none" spc="0" normalizeH="0" baseline="0" noProof="0" dirty="0">
              <a:ln>
                <a:noFill/>
              </a:ln>
              <a:solidFill>
                <a:schemeClr val="bg1"/>
              </a:solidFill>
              <a:effectLst>
                <a:outerShdw blurRad="190500" dist="114300" dir="2700000" algn="tl" rotWithShape="0">
                  <a:prstClr val="black"/>
                </a:outerShdw>
              </a:effectLst>
              <a:uLnTx/>
              <a:uFillTx/>
              <a:latin typeface="Consolas" panose="020B0609020204030204" pitchFamily="49" charset="0"/>
              <a:ea typeface="+mn-ea"/>
              <a:cs typeface="Consolas" panose="020B0609020204030204" pitchFamily="49" charset="0"/>
            </a:endParaRPr>
          </a:p>
        </p:txBody>
      </p:sp>
      <p:sp>
        <p:nvSpPr>
          <p:cNvPr id="2" name="Title 1"/>
          <p:cNvSpPr>
            <a:spLocks noGrp="1"/>
          </p:cNvSpPr>
          <p:nvPr>
            <p:ph type="title"/>
          </p:nvPr>
        </p:nvSpPr>
        <p:spPr/>
        <p:txBody>
          <a:bodyPr>
            <a:normAutofit/>
          </a:bodyPr>
          <a:lstStyle>
            <a:lvl1pPr>
              <a:defRPr sz="2800"/>
            </a:lvl1pPr>
          </a:lstStyle>
          <a:p>
            <a:r>
              <a:rPr lang="en-US" dirty="0" smtClean="0"/>
              <a:t>Click to edit Master title style</a:t>
            </a:r>
            <a:endParaRPr lang="en-CA" dirty="0"/>
          </a:p>
        </p:txBody>
      </p:sp>
      <p:sp>
        <p:nvSpPr>
          <p:cNvPr id="3" name="Content Placeholder 2"/>
          <p:cNvSpPr>
            <a:spLocks noGrp="1"/>
          </p:cNvSpPr>
          <p:nvPr>
            <p:ph idx="1"/>
          </p:nvPr>
        </p:nvSpPr>
        <p:spPr/>
        <p:txBody>
          <a:bodyPr>
            <a:normAutofit/>
          </a:bodyPr>
          <a:lstStyle>
            <a:lvl1pPr marL="342900" indent="-342900">
              <a:buFont typeface="Arial" panose="020B0604020202020204" pitchFamily="34" charset="0"/>
              <a:buChar char="•"/>
              <a:defRPr sz="2000"/>
            </a:lvl1pPr>
            <a:lvl2pPr>
              <a:defRPr sz="1900"/>
            </a:lvl2pPr>
            <a:lvl3pPr>
              <a:defRPr sz="1800"/>
            </a:lvl3pPr>
            <a:lvl4pPr>
              <a:defRPr sz="1700"/>
            </a:lvl4pPr>
            <a:lvl5pPr>
              <a:defRPr sz="16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pic>
        <p:nvPicPr>
          <p:cNvPr id="8" name="Picture 3"/>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l="9954" t="19122"/>
          <a:stretch/>
        </p:blipFill>
        <p:spPr bwMode="auto">
          <a:xfrm>
            <a:off x="47624" y="40480"/>
            <a:ext cx="1700161" cy="5243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userDrawn="1"/>
        </p:nvPicPr>
        <p:blipFill>
          <a:blip r:embed="rId3" cstate="print">
            <a:duotone>
              <a:prstClr val="black"/>
              <a:schemeClr val="accent4">
                <a:tint val="45000"/>
                <a:satMod val="400000"/>
              </a:schemeClr>
            </a:duotone>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tretch>
            <a:fillRect/>
          </a:stretch>
        </p:blipFill>
        <p:spPr bwMode="auto">
          <a:xfrm>
            <a:off x="83651" y="6581450"/>
            <a:ext cx="636256" cy="205723"/>
          </a:xfrm>
          <a:prstGeom prst="rect">
            <a:avLst/>
          </a:prstGeom>
          <a:noFill/>
          <a:ln w="9525">
            <a:noFill/>
            <a:miter lim="800000"/>
            <a:headEnd/>
            <a:tailEnd/>
          </a:ln>
        </p:spPr>
      </p:pic>
      <p:pic>
        <p:nvPicPr>
          <p:cNvPr id="10" name="Picture 3" descr="C:\Users\dwharder\Desktop\ece.150.png"/>
          <p:cNvPicPr>
            <a:picLocks noChangeAspect="1" noChangeArrowheads="1"/>
          </p:cNvPicPr>
          <p:nvPr userDrawn="1"/>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8244409" y="6515494"/>
            <a:ext cx="864095" cy="31801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3174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smtClean="0"/>
              <a:t>Click to edit Master title style</a:t>
            </a:r>
            <a:endParaRPr lang="en-CA" dirty="0" smtClean="0"/>
          </a:p>
        </p:txBody>
      </p:sp>
      <p:sp>
        <p:nvSpPr>
          <p:cNvPr id="3174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smtClean="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Lst>
  <p:timing>
    <p:tnLst>
      <p:par>
        <p:cTn id="1" dur="indefinite" restart="never" nodeType="tmRoot"/>
      </p:par>
    </p:tnLst>
  </p:timing>
  <p:hf hdr="0" ftr="0" dt="0"/>
  <p:txStyles>
    <p:titleStyle>
      <a:lvl1pPr algn="ctr" rtl="0" eaLnBrk="0" fontAlgn="base" hangingPunct="0">
        <a:spcBef>
          <a:spcPct val="0"/>
        </a:spcBef>
        <a:spcAft>
          <a:spcPct val="0"/>
        </a:spcAft>
        <a:defRPr sz="2800" b="1" kern="1200">
          <a:solidFill>
            <a:schemeClr val="tx1"/>
          </a:solidFill>
          <a:latin typeface="Georgia" panose="02040502050405020303" pitchFamily="18" charset="0"/>
          <a:ea typeface="+mj-ea"/>
          <a:cs typeface="Arial" pitchFamily="34" charset="0"/>
        </a:defRPr>
      </a:lvl1pPr>
      <a:lvl2pPr algn="ctr" rtl="0" eaLnBrk="0" fontAlgn="base" hangingPunct="0">
        <a:spcBef>
          <a:spcPct val="0"/>
        </a:spcBef>
        <a:spcAft>
          <a:spcPct val="0"/>
        </a:spcAft>
        <a:defRPr sz="2800">
          <a:solidFill>
            <a:schemeClr val="tx1"/>
          </a:solidFill>
          <a:latin typeface="Arial" charset="0"/>
          <a:cs typeface="Arial" charset="0"/>
        </a:defRPr>
      </a:lvl2pPr>
      <a:lvl3pPr algn="ctr" rtl="0" eaLnBrk="0" fontAlgn="base" hangingPunct="0">
        <a:spcBef>
          <a:spcPct val="0"/>
        </a:spcBef>
        <a:spcAft>
          <a:spcPct val="0"/>
        </a:spcAft>
        <a:defRPr sz="2800">
          <a:solidFill>
            <a:schemeClr val="tx1"/>
          </a:solidFill>
          <a:latin typeface="Arial" charset="0"/>
          <a:cs typeface="Arial" charset="0"/>
        </a:defRPr>
      </a:lvl3pPr>
      <a:lvl4pPr algn="ctr" rtl="0" eaLnBrk="0" fontAlgn="base" hangingPunct="0">
        <a:spcBef>
          <a:spcPct val="0"/>
        </a:spcBef>
        <a:spcAft>
          <a:spcPct val="0"/>
        </a:spcAft>
        <a:defRPr sz="2800">
          <a:solidFill>
            <a:schemeClr val="tx1"/>
          </a:solidFill>
          <a:latin typeface="Arial" charset="0"/>
          <a:cs typeface="Arial" charset="0"/>
        </a:defRPr>
      </a:lvl4pPr>
      <a:lvl5pPr algn="ctr" rtl="0" eaLnBrk="0" fontAlgn="base" hangingPunct="0">
        <a:spcBef>
          <a:spcPct val="0"/>
        </a:spcBef>
        <a:spcAft>
          <a:spcPct val="0"/>
        </a:spcAft>
        <a:defRPr sz="2800">
          <a:solidFill>
            <a:schemeClr val="tx1"/>
          </a:solidFill>
          <a:latin typeface="Arial" charset="0"/>
          <a:cs typeface="Arial"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0" indent="0" algn="just" rtl="0" eaLnBrk="0" fontAlgn="base" hangingPunct="0">
        <a:spcBef>
          <a:spcPct val="20000"/>
        </a:spcBef>
        <a:spcAft>
          <a:spcPct val="0"/>
        </a:spcAft>
        <a:buFont typeface="Arial" charset="0"/>
        <a:buNone/>
        <a:defRPr sz="2000" kern="1200">
          <a:solidFill>
            <a:schemeClr val="tx1"/>
          </a:solidFill>
          <a:latin typeface="Georgia" panose="02040502050405020303" pitchFamily="18" charset="0"/>
          <a:ea typeface="+mn-ea"/>
          <a:cs typeface="Arial" pitchFamily="34" charset="0"/>
        </a:defRPr>
      </a:lvl1pPr>
      <a:lvl2pPr marL="742950" indent="-285750" algn="just" rtl="0" eaLnBrk="0" fontAlgn="base" hangingPunct="0">
        <a:spcBef>
          <a:spcPct val="20000"/>
        </a:spcBef>
        <a:spcAft>
          <a:spcPct val="0"/>
        </a:spcAft>
        <a:buFont typeface="Arial" charset="0"/>
        <a:buChar char="–"/>
        <a:defRPr kern="1200">
          <a:solidFill>
            <a:schemeClr val="tx1"/>
          </a:solidFill>
          <a:latin typeface="Georgia" panose="02040502050405020303" pitchFamily="18" charset="0"/>
          <a:ea typeface="+mn-ea"/>
          <a:cs typeface="Arial" pitchFamily="34" charset="0"/>
        </a:defRPr>
      </a:lvl2pPr>
      <a:lvl3pPr marL="1143000" indent="-228600" algn="just" rtl="0" eaLnBrk="0" fontAlgn="base" hangingPunct="0">
        <a:spcBef>
          <a:spcPct val="20000"/>
        </a:spcBef>
        <a:spcAft>
          <a:spcPct val="0"/>
        </a:spcAft>
        <a:buFont typeface="Arial" charset="0"/>
        <a:buChar char="•"/>
        <a:defRPr sz="1600" kern="1200">
          <a:solidFill>
            <a:schemeClr val="tx1"/>
          </a:solidFill>
          <a:latin typeface="Georgia" panose="02040502050405020303" pitchFamily="18" charset="0"/>
          <a:ea typeface="+mn-ea"/>
          <a:cs typeface="Arial" pitchFamily="34" charset="0"/>
        </a:defRPr>
      </a:lvl3pPr>
      <a:lvl4pPr marL="16002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4pPr>
      <a:lvl5pPr marL="2057400" indent="-228600" algn="just" rtl="0" eaLnBrk="0" fontAlgn="base" hangingPunct="0">
        <a:spcBef>
          <a:spcPct val="20000"/>
        </a:spcBef>
        <a:spcAft>
          <a:spcPct val="0"/>
        </a:spcAft>
        <a:buFont typeface="Arial" charset="0"/>
        <a:buChar char="»"/>
        <a:defRPr sz="1400" kern="1200">
          <a:solidFill>
            <a:schemeClr val="tx1"/>
          </a:solidFill>
          <a:latin typeface="Georgia" panose="02040502050405020303" pitchFamily="18" charset="0"/>
          <a:ea typeface="+mn-ea"/>
          <a:cs typeface="Arial"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wav"/><Relationship Id="rId1" Type="http://schemas.microsoft.com/office/2007/relationships/media" Target="../media/media1.wav"/><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audio" Target="../media/media10.wav"/><Relationship Id="rId2" Type="http://schemas.microsoft.com/office/2007/relationships/media" Target="../media/media10.wav"/><Relationship Id="rId1" Type="http://schemas.openxmlformats.org/officeDocument/2006/relationships/tags" Target="../tags/tag7.xml"/><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wav"/><Relationship Id="rId1" Type="http://schemas.microsoft.com/office/2007/relationships/media" Target="../media/media11.wav"/><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audio" Target="../media/media12.wav"/><Relationship Id="rId2" Type="http://schemas.microsoft.com/office/2007/relationships/media" Target="../media/media12.wav"/><Relationship Id="rId1" Type="http://schemas.openxmlformats.org/officeDocument/2006/relationships/tags" Target="../tags/tag8.xml"/><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wav"/><Relationship Id="rId1" Type="http://schemas.microsoft.com/office/2007/relationships/media" Target="../media/media13.wav"/><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1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wav"/><Relationship Id="rId1" Type="http://schemas.microsoft.com/office/2007/relationships/media" Target="../media/media16.wav"/><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audio" Target="../media/media18.wav"/><Relationship Id="rId2" Type="http://schemas.microsoft.com/office/2007/relationships/media" Target="../media/media18.wav"/><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audio" Target="../media/media19.wav"/><Relationship Id="rId2" Type="http://schemas.microsoft.com/office/2007/relationships/media" Target="../media/media19.wav"/><Relationship Id="rId1" Type="http://schemas.openxmlformats.org/officeDocument/2006/relationships/tags" Target="../tags/tag10.xml"/><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audio" Target="../media/media20.wav"/><Relationship Id="rId2" Type="http://schemas.microsoft.com/office/2007/relationships/media" Target="../media/media20.wav"/><Relationship Id="rId1" Type="http://schemas.openxmlformats.org/officeDocument/2006/relationships/tags" Target="../tags/tag11.xml"/><Relationship Id="rId5" Type="http://schemas.openxmlformats.org/officeDocument/2006/relationships/image" Target="../media/image13.png"/><Relationship Id="rId4"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wav"/><Relationship Id="rId1" Type="http://schemas.microsoft.com/office/2007/relationships/media" Target="../media/media21.wav"/><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wav"/><Relationship Id="rId1" Type="http://schemas.microsoft.com/office/2007/relationships/media" Target="../media/media22.wav"/><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23.wav"/><Relationship Id="rId1" Type="http://schemas.microsoft.com/office/2007/relationships/media" Target="../media/media23.wav"/><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wav"/><Relationship Id="rId1" Type="http://schemas.microsoft.com/office/2007/relationships/media" Target="../media/media24.wav"/><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audio" Target="../media/media3.wav"/><Relationship Id="rId7" Type="http://schemas.openxmlformats.org/officeDocument/2006/relationships/image" Target="../media/image9.png"/><Relationship Id="rId2" Type="http://schemas.microsoft.com/office/2007/relationships/media" Target="../media/media3.wav"/><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notesSlide" Target="../notesSlides/notesSlide1.xml"/><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wav"/><Relationship Id="rId2" Type="http://schemas.microsoft.com/office/2007/relationships/media" Target="../media/media4.wav"/><Relationship Id="rId1" Type="http://schemas.openxmlformats.org/officeDocument/2006/relationships/tags" Target="../tags/tag2.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audio" Target="../media/media5.wav"/><Relationship Id="rId2" Type="http://schemas.microsoft.com/office/2007/relationships/media" Target="../media/media5.wav"/><Relationship Id="rId1" Type="http://schemas.openxmlformats.org/officeDocument/2006/relationships/tags" Target="../tags/tag3.xml"/><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audio" Target="../media/media7.wav"/><Relationship Id="rId2" Type="http://schemas.microsoft.com/office/2007/relationships/media" Target="../media/media7.wav"/><Relationship Id="rId1" Type="http://schemas.openxmlformats.org/officeDocument/2006/relationships/tags" Target="../tags/tag4.xml"/><Relationship Id="rId5" Type="http://schemas.openxmlformats.org/officeDocument/2006/relationships/image" Target="../media/image9.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audio" Target="../media/media8.wav"/><Relationship Id="rId2" Type="http://schemas.microsoft.com/office/2007/relationships/media" Target="../media/media8.wav"/><Relationship Id="rId1" Type="http://schemas.openxmlformats.org/officeDocument/2006/relationships/tags" Target="../tags/tag5.xml"/><Relationship Id="rId5" Type="http://schemas.openxmlformats.org/officeDocument/2006/relationships/image" Target="../media/image12.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audio" Target="../media/media9.wav"/><Relationship Id="rId2" Type="http://schemas.microsoft.com/office/2007/relationships/media" Target="../media/media9.wav"/><Relationship Id="rId1" Type="http://schemas.openxmlformats.org/officeDocument/2006/relationships/tags" Target="../tags/tag6.xml"/><Relationship Id="rId5" Type="http://schemas.openxmlformats.org/officeDocument/2006/relationships/image" Target="../media/image12.pn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699792" y="3111103"/>
            <a:ext cx="6264696" cy="1470025"/>
          </a:xfrm>
        </p:spPr>
        <p:txBody>
          <a:bodyPr/>
          <a:lstStyle/>
          <a:p>
            <a:r>
              <a:rPr lang="en-CA" dirty="0">
                <a:latin typeface="Consolas" panose="020B0609020204030204" pitchFamily="49" charset="0"/>
                <a:cs typeface="Consolas" panose="020B0609020204030204" pitchFamily="49" charset="0"/>
              </a:rPr>
              <a:t>class </a:t>
            </a:r>
            <a:r>
              <a:rPr lang="en-CA" dirty="0" smtClean="0"/>
              <a:t>data structures</a:t>
            </a:r>
            <a:endParaRPr lang="en-CA" dirty="0">
              <a:latin typeface="Consolas" panose="020B0609020204030204" pitchFamily="49" charset="0"/>
              <a:cs typeface="Consolas" panose="020B0609020204030204" pitchFamily="49" charset="0"/>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323974343"/>
      </p:ext>
    </p:extLst>
  </p:cSld>
  <p:clrMapOvr>
    <a:masterClrMapping/>
  </p:clrMapOvr>
  <mc:AlternateContent xmlns:mc="http://schemas.openxmlformats.org/markup-compatibility/2006">
    <mc:Choice xmlns:p14="http://schemas.microsoft.com/office/powerpoint/2010/main" Requires="p14">
      <p:transition spd="slow" p14:dur="2000" advTm="20174"/>
    </mc:Choice>
    <mc:Fallback>
      <p:transition spd="slow" advTm="201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Objects as </a:t>
            </a:r>
            <a:r>
              <a:rPr lang="en-CA" dirty="0" smtClean="0"/>
              <a:t>local variables</a:t>
            </a:r>
            <a:endParaRPr lang="en-CA" dirty="0"/>
          </a:p>
        </p:txBody>
      </p:sp>
      <p:sp>
        <p:nvSpPr>
          <p:cNvPr id="3" name="Content Placeholder 2"/>
          <p:cNvSpPr>
            <a:spLocks noGrp="1"/>
          </p:cNvSpPr>
          <p:nvPr>
            <p:ph idx="1"/>
          </p:nvPr>
        </p:nvSpPr>
        <p:spPr>
          <a:xfrm>
            <a:off x="457200" y="1600200"/>
            <a:ext cx="8363272" cy="4525963"/>
          </a:xfrm>
        </p:spPr>
        <p:txBody>
          <a:bodyPr/>
          <a:lstStyle/>
          <a:p>
            <a:r>
              <a:rPr lang="en-CA" dirty="0" smtClean="0"/>
              <a:t>The default initialization and assignment are the same:</a:t>
            </a:r>
            <a:endParaRPr lang="en-CA" dirty="0">
              <a:latin typeface="Times New Roman" panose="02020603050405020304" pitchFamily="18" charset="0"/>
              <a:cs typeface="Times New Roman" panose="02020603050405020304" pitchFamily="18" charset="0"/>
            </a:endParaRPr>
          </a:p>
          <a:p>
            <a:pPr marL="800100" lvl="2" indent="0">
              <a:buNone/>
            </a:pPr>
            <a:r>
              <a:rPr lang="en-US" sz="1600" dirty="0" err="1" smtClean="0">
                <a:latin typeface="Consolas" panose="020B0609020204030204" pitchFamily="49" charset="0"/>
              </a:rPr>
              <a:t>int</a:t>
            </a:r>
            <a:r>
              <a:rPr lang="en-US" sz="1600" dirty="0" smtClean="0">
                <a:latin typeface="Consolas" panose="020B0609020204030204" pitchFamily="49" charset="0"/>
              </a:rPr>
              <a:t> main()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solidFill>
                  <a:srgbClr val="0070C0"/>
                </a:solidFill>
                <a:latin typeface="Consolas" panose="020B0609020204030204" pitchFamily="49" charset="0"/>
              </a:rPr>
              <a:t>Body earth</a:t>
            </a:r>
            <a:r>
              <a:rPr lang="en-US" sz="1600" dirty="0" smtClean="0">
                <a:solidFill>
                  <a:srgbClr val="0070C0"/>
                </a:solidFill>
                <a:latin typeface="Consolas" panose="020B0609020204030204" pitchFamily="49" charset="0"/>
              </a:rPr>
              <a:t>{ {</a:t>
            </a:r>
            <a:r>
              <a:rPr lang="en-US" sz="1600" dirty="0" smtClean="0">
                <a:solidFill>
                  <a:srgbClr val="0070C0"/>
                </a:solidFill>
                <a:latin typeface="Consolas" panose="020B0609020204030204" pitchFamily="49" charset="0"/>
              </a:rPr>
              <a:t>149.6e6, 0, 0}, {0, 107.0e3, 0}, </a:t>
            </a:r>
            <a:r>
              <a:rPr lang="en-US" sz="1600" dirty="0" smtClean="0">
                <a:solidFill>
                  <a:srgbClr val="0070C0"/>
                </a:solidFill>
                <a:latin typeface="Consolas" panose="020B0609020204030204" pitchFamily="49" charset="0"/>
              </a:rPr>
              <a:t>5.972e24 };</a:t>
            </a:r>
            <a:endParaRPr lang="en-US" sz="1600" dirty="0" smtClean="0">
              <a:solidFill>
                <a:srgbClr val="0070C0"/>
              </a:solidFill>
              <a:latin typeface="Consolas" panose="020B0609020204030204" pitchFamily="49" charset="0"/>
            </a:endParaRPr>
          </a:p>
          <a:p>
            <a:pPr marL="800100" lvl="2" indent="0">
              <a:buNone/>
            </a:pPr>
            <a:r>
              <a:rPr lang="en-US" sz="1600" dirty="0" smtClean="0">
                <a:latin typeface="Consolas" panose="020B0609020204030204" pitchFamily="49" charset="0"/>
              </a:rPr>
              <a:t>    </a:t>
            </a:r>
            <a:r>
              <a:rPr lang="en-US" sz="1600" dirty="0">
                <a:solidFill>
                  <a:srgbClr val="FF0000"/>
                </a:solidFill>
                <a:latin typeface="Consolas" panose="020B0609020204030204" pitchFamily="49" charset="0"/>
              </a:rPr>
              <a:t>Body </a:t>
            </a:r>
            <a:r>
              <a:rPr lang="en-US" sz="1600" dirty="0" smtClean="0">
                <a:solidFill>
                  <a:srgbClr val="FF0000"/>
                </a:solidFill>
                <a:latin typeface="Consolas" panose="020B0609020204030204" pitchFamily="49" charset="0"/>
              </a:rPr>
              <a:t> mars</a:t>
            </a:r>
            <a:r>
              <a:rPr lang="en-US" sz="1600" dirty="0" smtClean="0">
                <a:solidFill>
                  <a:srgbClr val="FF0000"/>
                </a:solidFill>
                <a:latin typeface="Consolas" panose="020B0609020204030204" pitchFamily="49" charset="0"/>
              </a:rPr>
              <a:t>{ {</a:t>
            </a:r>
            <a:r>
              <a:rPr lang="en-US" sz="1600" dirty="0" smtClean="0">
                <a:solidFill>
                  <a:srgbClr val="FF0000"/>
                </a:solidFill>
                <a:latin typeface="Consolas" panose="020B0609020204030204" pitchFamily="49" charset="0"/>
              </a:rPr>
              <a:t>0, 249.2e6, 0</a:t>
            </a:r>
            <a:r>
              <a:rPr lang="en-US" sz="1600" dirty="0">
                <a:solidFill>
                  <a:srgbClr val="FF0000"/>
                </a:solidFill>
                <a:latin typeface="Consolas" panose="020B0609020204030204" pitchFamily="49" charset="0"/>
              </a:rPr>
              <a:t>}, </a:t>
            </a:r>
            <a:r>
              <a:rPr lang="en-US" sz="1600" dirty="0" smtClean="0">
                <a:solidFill>
                  <a:srgbClr val="FF0000"/>
                </a:solidFill>
                <a:latin typeface="Consolas" panose="020B0609020204030204" pitchFamily="49" charset="0"/>
              </a:rPr>
              <a:t>{ 86.8e3, 0, 0}, </a:t>
            </a:r>
            <a:r>
              <a:rPr lang="en-US" sz="1600" dirty="0" smtClean="0">
                <a:solidFill>
                  <a:srgbClr val="FF0000"/>
                </a:solidFill>
                <a:latin typeface="Consolas" panose="020B0609020204030204" pitchFamily="49" charset="0"/>
              </a:rPr>
              <a:t>6.39e23  };</a:t>
            </a:r>
            <a:endParaRPr lang="en-US" sz="1600" dirty="0" smtClean="0">
              <a:solidFill>
                <a:srgbClr val="FF0000"/>
              </a:solidFill>
              <a:latin typeface="Consolas" panose="020B0609020204030204" pitchFamily="49" charset="0"/>
            </a:endParaRPr>
          </a:p>
          <a:p>
            <a:pPr marL="800100" lvl="2" indent="0">
              <a:buNone/>
            </a:pPr>
            <a:endParaRPr lang="en-US" sz="1600" dirty="0" smtClean="0">
              <a:latin typeface="Consolas" panose="020B0609020204030204" pitchFamily="49" charset="0"/>
            </a:endParaRP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Body </a:t>
            </a:r>
            <a:r>
              <a:rPr lang="en-US" sz="1600" dirty="0" err="1" smtClean="0">
                <a:latin typeface="Consolas" panose="020B0609020204030204" pitchFamily="49" charset="0"/>
              </a:rPr>
              <a:t>tmp</a:t>
            </a:r>
            <a:r>
              <a:rPr lang="en-US" sz="1600" dirty="0" smtClean="0">
                <a:latin typeface="Consolas" panose="020B0609020204030204" pitchFamily="49" charset="0"/>
              </a:rPr>
              <a:t>{ earth };</a:t>
            </a:r>
            <a:r>
              <a:rPr lang="en-US" sz="1600" dirty="0" smtClean="0">
                <a:solidFill>
                  <a:srgbClr val="FF0000"/>
                </a:solidFill>
                <a:latin typeface="Consolas" panose="020B0609020204030204" pitchFamily="49" charset="0"/>
              </a:rPr>
              <a:t> </a:t>
            </a:r>
            <a:r>
              <a:rPr lang="en-US" sz="1600" dirty="0" smtClean="0">
                <a:latin typeface="Consolas" panose="020B0609020204030204" pitchFamily="49" charset="0"/>
              </a:rPr>
              <a:t>// All entries are copied over from 'earth</a:t>
            </a:r>
            <a:r>
              <a:rPr lang="en-US" sz="1600" dirty="0">
                <a:latin typeface="Consolas" panose="020B0609020204030204" pitchFamily="49" charset="0"/>
              </a:rPr>
              <a:t>'</a:t>
            </a:r>
            <a:endParaRPr lang="en-US" sz="1600" dirty="0" smtClean="0">
              <a:latin typeface="Consolas" panose="020B0609020204030204" pitchFamily="49" charset="0"/>
            </a:endParaRP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tmp</a:t>
            </a:r>
            <a:r>
              <a:rPr lang="en-US" sz="1600" dirty="0" smtClean="0">
                <a:latin typeface="Consolas" panose="020B0609020204030204" pitchFamily="49" charset="0"/>
              </a:rPr>
              <a:t> = mars;     </a:t>
            </a:r>
            <a:r>
              <a:rPr lang="en-US" sz="1600" dirty="0" smtClean="0">
                <a:latin typeface="Consolas" panose="020B0609020204030204" pitchFamily="49" charset="0"/>
              </a:rPr>
              <a:t>   </a:t>
            </a:r>
            <a:r>
              <a:rPr lang="en-US" sz="1600" dirty="0" smtClean="0">
                <a:latin typeface="Consolas" panose="020B0609020204030204" pitchFamily="49" charset="0"/>
              </a:rPr>
              <a:t>// All entries from 'mars</a:t>
            </a:r>
            <a:r>
              <a:rPr lang="en-US" sz="1600" dirty="0">
                <a:latin typeface="Consolas" panose="020B0609020204030204" pitchFamily="49" charset="0"/>
              </a:rPr>
              <a:t>'</a:t>
            </a:r>
            <a:r>
              <a:rPr lang="en-US" sz="1600" dirty="0" smtClean="0">
                <a:latin typeface="Consolas" panose="020B0609020204030204" pitchFamily="49" charset="0"/>
              </a:rPr>
              <a:t> are copied over</a:t>
            </a:r>
          </a:p>
          <a:p>
            <a:pPr marL="800100" lvl="2" indent="0">
              <a:buNone/>
            </a:pPr>
            <a:r>
              <a:rPr lang="en-US" sz="1600" dirty="0" smtClean="0">
                <a:latin typeface="Consolas" panose="020B0609020204030204" pitchFamily="49" charset="0"/>
              </a:rPr>
              <a:t>    </a:t>
            </a:r>
            <a:r>
              <a:rPr lang="en-US" sz="1600" dirty="0" err="1" smtClean="0">
                <a:latin typeface="Consolas" panose="020B0609020204030204" pitchFamily="49" charset="0"/>
              </a:rPr>
              <a:t>tmp.mass</a:t>
            </a:r>
            <a:r>
              <a:rPr lang="en-US" sz="1600" dirty="0" smtClean="0">
                <a:latin typeface="Consolas" panose="020B0609020204030204" pitchFamily="49" charset="0"/>
              </a:rPr>
              <a:t>_ = 0.0;  </a:t>
            </a:r>
            <a:r>
              <a:rPr lang="en-US" sz="1600" dirty="0" smtClean="0">
                <a:latin typeface="Consolas" panose="020B0609020204030204" pitchFamily="49" charset="0"/>
              </a:rPr>
              <a:t> // </a:t>
            </a:r>
            <a:r>
              <a:rPr lang="en-US" sz="1600" dirty="0" smtClean="0">
                <a:latin typeface="Consolas" panose="020B0609020204030204" pitchFamily="49" charset="0"/>
              </a:rPr>
              <a:t>Sets only the mass of '</a:t>
            </a:r>
            <a:r>
              <a:rPr lang="en-US" sz="1600" dirty="0" err="1" smtClean="0">
                <a:latin typeface="Consolas" panose="020B0609020204030204" pitchFamily="49" charset="0"/>
              </a:rPr>
              <a:t>tmp</a:t>
            </a:r>
            <a:r>
              <a:rPr lang="en-US" sz="1600" dirty="0" smtClean="0">
                <a:latin typeface="Consolas" panose="020B0609020204030204" pitchFamily="49" charset="0"/>
              </a:rPr>
              <a:t>' to 0.0</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return 0;</a:t>
            </a:r>
          </a:p>
          <a:p>
            <a:pPr marL="800100" lvl="2" indent="0">
              <a:buNone/>
            </a:pPr>
            <a:r>
              <a:rPr lang="en-US" sz="1600" dirty="0" smtClean="0">
                <a:latin typeface="Consolas" panose="020B0609020204030204" pitchFamily="49" charset="0"/>
              </a:rPr>
              <a:t>}</a:t>
            </a:r>
            <a:endParaRPr lang="en-US" sz="1600" dirty="0">
              <a:latin typeface="Consolas" panose="020B0609020204030204" pitchFamily="49" charset="0"/>
            </a:endParaRPr>
          </a:p>
        </p:txBody>
      </p:sp>
      <p:graphicFrame>
        <p:nvGraphicFramePr>
          <p:cNvPr id="5" name="Table 4"/>
          <p:cNvGraphicFramePr>
            <a:graphicFrameLocks noGrp="1"/>
          </p:cNvGraphicFramePr>
          <p:nvPr>
            <p:extLst>
              <p:ext uri="{D42A27DB-BD31-4B8C-83A1-F6EECF244321}">
                <p14:modId xmlns:p14="http://schemas.microsoft.com/office/powerpoint/2010/main" val="941566537"/>
              </p:ext>
            </p:extLst>
          </p:nvPr>
        </p:nvGraphicFramePr>
        <p:xfrm>
          <a:off x="4283968" y="4291920"/>
          <a:ext cx="3744417" cy="2377440"/>
        </p:xfrm>
        <a:graphic>
          <a:graphicData uri="http://schemas.openxmlformats.org/drawingml/2006/table">
            <a:tbl>
              <a:tblPr>
                <a:tableStyleId>{2D5ABB26-0587-4C30-8999-92F81FD0307C}</a:tableStyleId>
              </a:tblPr>
              <a:tblGrid>
                <a:gridCol w="1248139">
                  <a:extLst>
                    <a:ext uri="{9D8B030D-6E8A-4147-A177-3AD203B41FA5}">
                      <a16:colId xmlns:a16="http://schemas.microsoft.com/office/drawing/2014/main" xmlns="" val="2132555372"/>
                    </a:ext>
                  </a:extLst>
                </a:gridCol>
                <a:gridCol w="1248139">
                  <a:extLst>
                    <a:ext uri="{9D8B030D-6E8A-4147-A177-3AD203B41FA5}">
                      <a16:colId xmlns:a16="http://schemas.microsoft.com/office/drawing/2014/main" xmlns="" val="4233560892"/>
                    </a:ext>
                  </a:extLst>
                </a:gridCol>
                <a:gridCol w="1248139">
                  <a:extLst>
                    <a:ext uri="{9D8B030D-6E8A-4147-A177-3AD203B41FA5}">
                      <a16:colId xmlns:a16="http://schemas.microsoft.com/office/drawing/2014/main" xmlns="" val="387235573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Consolas" panose="020B0609020204030204" pitchFamily="49" charset="0"/>
                        </a:rPr>
                        <a:t>position_</a:t>
                      </a:r>
                      <a:endParaRPr lang="en-CA" sz="1600" dirty="0" smtClean="0">
                        <a:solidFill>
                          <a:schemeClr val="tx1"/>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row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smtClean="0">
                          <a:solidFill>
                            <a:schemeClr val="tx1"/>
                          </a:solidFill>
                          <a:latin typeface="Consolas" panose="020B0609020204030204" pitchFamily="49" charset="0"/>
                        </a:rPr>
                        <a:t>tmp</a:t>
                      </a:r>
                      <a:endParaRPr lang="en-CA" sz="1600" dirty="0" smtClean="0">
                        <a:solidFill>
                          <a:schemeClr val="tx1"/>
                        </a:solidFill>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2251952926"/>
                  </a:ext>
                </a:extLst>
              </a:tr>
              <a:tr h="0">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4026894744"/>
                  </a:ext>
                </a:extLst>
              </a:tr>
              <a:tr h="0">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4221119799"/>
                  </a:ext>
                </a:extLst>
              </a:tr>
              <a:tr h="0">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3">
                  <a:txBody>
                    <a:bodyPr/>
                    <a:lstStyle/>
                    <a:p>
                      <a:r>
                        <a:rPr lang="en-US" sz="1600" dirty="0" smtClean="0">
                          <a:solidFill>
                            <a:schemeClr val="tx1"/>
                          </a:solidFill>
                          <a:latin typeface="Consolas" panose="020B0609020204030204" pitchFamily="49" charset="0"/>
                        </a:rPr>
                        <a:t>velocity_</a:t>
                      </a:r>
                      <a:endParaRPr lang="en-CA" sz="1600" dirty="0">
                        <a:solidFill>
                          <a:schemeClr val="tx1"/>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2022634102"/>
                  </a:ext>
                </a:extLst>
              </a:tr>
              <a:tr h="0">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3917495551"/>
                  </a:ext>
                </a:extLst>
              </a:tr>
              <a:tr h="0">
                <a:tc>
                  <a:txBody>
                    <a:bodyPr/>
                    <a:lstStyle/>
                    <a:p>
                      <a:endParaRPr lang="en-CA" sz="600" dirty="0"/>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xmlns="" val="2261741867"/>
                  </a:ext>
                </a:extLst>
              </a:tr>
              <a:tr h="486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Consolas" panose="020B0609020204030204" pitchFamily="49" charset="0"/>
                        </a:rPr>
                        <a:t>mass_</a:t>
                      </a:r>
                      <a:endParaRPr lang="en-CA" sz="1600" dirty="0" smtClean="0">
                        <a:solidFill>
                          <a:schemeClr val="tx1"/>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73808491"/>
                  </a:ext>
                </a:extLst>
              </a:tr>
              <a:tr h="342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FF0000"/>
                          </a:solidFill>
                          <a:latin typeface="Consolas" panose="020B0609020204030204" pitchFamily="49" charset="0"/>
                        </a:rPr>
                        <a:t>position_</a:t>
                      </a:r>
                      <a:endParaRPr lang="en-CA" sz="1600" dirty="0" smtClean="0">
                        <a:solidFill>
                          <a:srgbClr val="FF0000"/>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row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FF0000"/>
                          </a:solidFill>
                          <a:latin typeface="Consolas" panose="020B0609020204030204" pitchFamily="49" charset="0"/>
                        </a:rPr>
                        <a:t>mars</a:t>
                      </a:r>
                      <a:endParaRPr lang="en-CA" sz="1600" dirty="0" smtClean="0">
                        <a:solidFill>
                          <a:srgbClr val="FF0000"/>
                        </a:solidFill>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2496128172"/>
                  </a:ext>
                </a:extLst>
              </a:tr>
              <a:tr h="34296">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3773397961"/>
                  </a:ext>
                </a:extLst>
              </a:tr>
              <a:tr h="34296">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2348077591"/>
                  </a:ext>
                </a:extLst>
              </a:tr>
              <a:tr h="34296">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rowSpan="3">
                  <a:txBody>
                    <a:bodyPr/>
                    <a:lstStyle/>
                    <a:p>
                      <a:r>
                        <a:rPr lang="en-US" sz="1600" dirty="0" smtClean="0">
                          <a:solidFill>
                            <a:srgbClr val="FF0000"/>
                          </a:solidFill>
                          <a:latin typeface="Consolas" panose="020B0609020204030204" pitchFamily="49" charset="0"/>
                        </a:rPr>
                        <a:t>velocity_</a:t>
                      </a:r>
                      <a:endParaRPr lang="en-CA" sz="1600" dirty="0">
                        <a:solidFill>
                          <a:srgbClr val="FF0000"/>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3753056053"/>
                  </a:ext>
                </a:extLst>
              </a:tr>
              <a:tr h="34296">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3346885293"/>
                  </a:ext>
                </a:extLst>
              </a:tr>
              <a:tr h="34296">
                <a:tc>
                  <a:txBody>
                    <a:bodyPr/>
                    <a:lstStyle/>
                    <a:p>
                      <a:endParaRPr lang="en-CA" sz="600" dirty="0"/>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vMerge="1">
                  <a:txBody>
                    <a:bodyPr/>
                    <a:lstStyle/>
                    <a:p>
                      <a:endParaRPr lang="en-CA"/>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886348654"/>
                  </a:ext>
                </a:extLst>
              </a:tr>
              <a:tr h="486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FF0000"/>
                          </a:solidFill>
                          <a:latin typeface="Consolas" panose="020B0609020204030204" pitchFamily="49" charset="0"/>
                        </a:rPr>
                        <a:t>mass_</a:t>
                      </a:r>
                      <a:endParaRPr lang="en-CA" sz="1600" dirty="0" smtClean="0">
                        <a:solidFill>
                          <a:srgbClr val="FF0000"/>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4002251077"/>
                  </a:ext>
                </a:extLst>
              </a:tr>
              <a:tr h="342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70C0"/>
                          </a:solidFill>
                          <a:latin typeface="Consolas" panose="020B0609020204030204" pitchFamily="49" charset="0"/>
                        </a:rPr>
                        <a:t>position_</a:t>
                      </a:r>
                      <a:endParaRPr lang="en-CA" sz="1600" dirty="0" smtClean="0">
                        <a:solidFill>
                          <a:srgbClr val="0070C0"/>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row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70C0"/>
                          </a:solidFill>
                          <a:latin typeface="Consolas" panose="020B0609020204030204" pitchFamily="49" charset="0"/>
                        </a:rPr>
                        <a:t>earth</a:t>
                      </a:r>
                      <a:endParaRPr lang="en-CA" sz="1600" dirty="0" smtClean="0">
                        <a:solidFill>
                          <a:srgbClr val="0070C0"/>
                        </a:solidFill>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3671602099"/>
                  </a:ext>
                </a:extLst>
              </a:tr>
              <a:tr h="34296">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3908340952"/>
                  </a:ext>
                </a:extLst>
              </a:tr>
              <a:tr h="34296">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3674155508"/>
                  </a:ext>
                </a:extLst>
              </a:tr>
              <a:tr h="34296">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rowSpan="3">
                  <a:txBody>
                    <a:bodyPr/>
                    <a:lstStyle/>
                    <a:p>
                      <a:r>
                        <a:rPr lang="en-US" sz="1600" dirty="0" smtClean="0">
                          <a:solidFill>
                            <a:srgbClr val="0070C0"/>
                          </a:solidFill>
                          <a:latin typeface="Consolas" panose="020B0609020204030204" pitchFamily="49" charset="0"/>
                        </a:rPr>
                        <a:t>velocity_</a:t>
                      </a:r>
                      <a:endParaRPr lang="en-CA" sz="1600" dirty="0">
                        <a:solidFill>
                          <a:srgbClr val="0070C0"/>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649743487"/>
                  </a:ext>
                </a:extLst>
              </a:tr>
              <a:tr h="34296">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2567369453"/>
                  </a:ext>
                </a:extLst>
              </a:tr>
              <a:tr h="47248">
                <a:tc>
                  <a:txBody>
                    <a:bodyPr/>
                    <a:lstStyle/>
                    <a:p>
                      <a:endParaRPr lang="en-CA" sz="600" dirty="0"/>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en-CA"/>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2864219123"/>
                  </a:ext>
                </a:extLst>
              </a:tr>
              <a:tr h="486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70C0"/>
                          </a:solidFill>
                          <a:latin typeface="Consolas" panose="020B0609020204030204" pitchFamily="49" charset="0"/>
                        </a:rPr>
                        <a:t>mass_</a:t>
                      </a:r>
                      <a:endParaRPr lang="en-CA" sz="1600" dirty="0" smtClean="0">
                        <a:solidFill>
                          <a:srgbClr val="0070C0"/>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625460006"/>
                  </a:ext>
                </a:extLst>
              </a:tr>
            </a:tbl>
          </a:graphicData>
        </a:graphic>
      </p:graphicFrame>
      <p:cxnSp>
        <p:nvCxnSpPr>
          <p:cNvPr id="7" name="Straight Arrow Connector 6"/>
          <p:cNvCxnSpPr/>
          <p:nvPr/>
        </p:nvCxnSpPr>
        <p:spPr>
          <a:xfrm>
            <a:off x="3059832" y="4941168"/>
            <a:ext cx="1224136" cy="0"/>
          </a:xfrm>
          <a:prstGeom prst="straightConnector1">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1714258" y="3140968"/>
            <a:ext cx="2137662" cy="326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1714258" y="3429000"/>
            <a:ext cx="1417582" cy="326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Rounded Rectangle 9"/>
          <p:cNvSpPr/>
          <p:nvPr/>
        </p:nvSpPr>
        <p:spPr>
          <a:xfrm>
            <a:off x="1714258" y="3717032"/>
            <a:ext cx="1921638" cy="326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94503965"/>
      </p:ext>
    </p:extLst>
  </p:cSld>
  <p:clrMapOvr>
    <a:masterClrMapping/>
  </p:clrMapOvr>
  <mc:AlternateContent xmlns:mc="http://schemas.openxmlformats.org/markup-compatibility/2006">
    <mc:Choice xmlns:p14="http://schemas.microsoft.com/office/powerpoint/2010/main" Requires="p14">
      <p:transition spd="slow" p14:dur="2000" advTm="152583"/>
    </mc:Choice>
    <mc:Fallback>
      <p:transition spd="slow" advTm="152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9"/>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2"/>
                </p:tgtEl>
              </p:cMediaNode>
            </p:audio>
          </p:childTnLst>
        </p:cTn>
      </p:par>
    </p:tnLst>
    <p:bldLst>
      <p:bldP spid="8" grpId="0" animBg="1"/>
      <p:bldP spid="8" grpId="1" animBg="1"/>
      <p:bldP spid="9" grpId="0" animBg="1"/>
      <p:bldP spid="9" grpId="1"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Objects as arguments</a:t>
            </a:r>
          </a:p>
        </p:txBody>
      </p:sp>
      <p:sp>
        <p:nvSpPr>
          <p:cNvPr id="3" name="Content Placeholder 2"/>
          <p:cNvSpPr>
            <a:spLocks noGrp="1"/>
          </p:cNvSpPr>
          <p:nvPr>
            <p:ph idx="1"/>
          </p:nvPr>
        </p:nvSpPr>
        <p:spPr/>
        <p:txBody>
          <a:bodyPr/>
          <a:lstStyle/>
          <a:p>
            <a:r>
              <a:rPr lang="en-CA" dirty="0" smtClean="0"/>
              <a:t>Objects can be passes as arguments:</a:t>
            </a:r>
            <a:endParaRPr lang="en-CA" dirty="0">
              <a:latin typeface="Times New Roman" panose="02020603050405020304" pitchFamily="18" charset="0"/>
              <a:cs typeface="Times New Roman" panose="02020603050405020304" pitchFamily="18" charset="0"/>
            </a:endParaRPr>
          </a:p>
          <a:p>
            <a:pPr marL="800100" lvl="2" indent="0">
              <a:buNone/>
            </a:pPr>
            <a:r>
              <a:rPr lang="en-US" sz="1600" dirty="0" smtClean="0">
                <a:latin typeface="Consolas" panose="020B0609020204030204" pitchFamily="49" charset="0"/>
              </a:rPr>
              <a:t>double speed( Body a );</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double speed( Body a )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return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sqrt</a:t>
            </a:r>
            <a:r>
              <a:rPr lang="en-US" sz="1600" dirty="0" smtClean="0">
                <a:latin typeface="Consolas" panose="020B0609020204030204" pitchFamily="49" charset="0"/>
              </a:rPr>
              <a:t>( </a:t>
            </a:r>
            <a:r>
              <a:rPr lang="en-US" sz="1600" dirty="0" err="1" smtClean="0">
                <a:latin typeface="Consolas" panose="020B0609020204030204" pitchFamily="49" charset="0"/>
              </a:rPr>
              <a:t>a.velocity</a:t>
            </a:r>
            <a:r>
              <a:rPr lang="en-US" sz="1600" dirty="0">
                <a:latin typeface="Consolas" panose="020B0609020204030204" pitchFamily="49" charset="0"/>
              </a:rPr>
              <a:t>_</a:t>
            </a:r>
            <a:r>
              <a:rPr lang="en-US" sz="1600" dirty="0" smtClean="0">
                <a:latin typeface="Consolas" panose="020B0609020204030204" pitchFamily="49" charset="0"/>
              </a:rPr>
              <a:t>[0]*</a:t>
            </a:r>
            <a:r>
              <a:rPr lang="en-US" sz="1600" dirty="0" err="1" smtClean="0">
                <a:latin typeface="Consolas" panose="020B0609020204030204" pitchFamily="49" charset="0"/>
              </a:rPr>
              <a:t>a.velocity</a:t>
            </a:r>
            <a:r>
              <a:rPr lang="en-US" sz="1600" dirty="0" smtClean="0">
                <a:latin typeface="Consolas" panose="020B0609020204030204" pitchFamily="49" charset="0"/>
              </a:rPr>
              <a:t>_[</a:t>
            </a:r>
            <a:r>
              <a:rPr lang="en-US" sz="1600" dirty="0">
                <a:latin typeface="Consolas" panose="020B0609020204030204" pitchFamily="49" charset="0"/>
              </a:rPr>
              <a:t>0</a:t>
            </a:r>
            <a:r>
              <a:rPr lang="en-US" sz="1600" dirty="0" smtClean="0">
                <a:latin typeface="Consolas" panose="020B0609020204030204" pitchFamily="49" charset="0"/>
              </a:rPr>
              <a:t>]</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 </a:t>
            </a:r>
            <a:r>
              <a:rPr lang="en-US" sz="1600" dirty="0" err="1" smtClean="0">
                <a:latin typeface="Consolas" panose="020B0609020204030204" pitchFamily="49" charset="0"/>
              </a:rPr>
              <a:t>a.velocity</a:t>
            </a:r>
            <a:r>
              <a:rPr lang="en-US" sz="1600" dirty="0" smtClean="0">
                <a:latin typeface="Consolas" panose="020B0609020204030204" pitchFamily="49" charset="0"/>
              </a:rPr>
              <a:t>_[1]*</a:t>
            </a:r>
            <a:r>
              <a:rPr lang="en-US" sz="1600" dirty="0" err="1" smtClean="0">
                <a:latin typeface="Consolas" panose="020B0609020204030204" pitchFamily="49" charset="0"/>
              </a:rPr>
              <a:t>a.velocity</a:t>
            </a:r>
            <a:r>
              <a:rPr lang="en-US" sz="1600" dirty="0" smtClean="0">
                <a:latin typeface="Consolas" panose="020B0609020204030204" pitchFamily="49" charset="0"/>
              </a:rPr>
              <a:t>_[1]</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 </a:t>
            </a:r>
            <a:r>
              <a:rPr lang="en-US" sz="1600" dirty="0" err="1" smtClean="0">
                <a:latin typeface="Consolas" panose="020B0609020204030204" pitchFamily="49" charset="0"/>
              </a:rPr>
              <a:t>a.velocity</a:t>
            </a:r>
            <a:r>
              <a:rPr lang="en-US" sz="1600" dirty="0" smtClean="0">
                <a:latin typeface="Consolas" panose="020B0609020204030204" pitchFamily="49" charset="0"/>
              </a:rPr>
              <a:t>_[2]*</a:t>
            </a:r>
            <a:r>
              <a:rPr lang="en-US" sz="1600" dirty="0" err="1" smtClean="0">
                <a:latin typeface="Consolas" panose="020B0609020204030204" pitchFamily="49" charset="0"/>
              </a:rPr>
              <a:t>a.velocity</a:t>
            </a:r>
            <a:r>
              <a:rPr lang="en-US" sz="1600" dirty="0" smtClean="0">
                <a:latin typeface="Consolas" panose="020B0609020204030204" pitchFamily="49" charset="0"/>
              </a:rPr>
              <a:t>_[2] );</a:t>
            </a:r>
          </a:p>
          <a:p>
            <a:pPr marL="800100" lvl="2" indent="0">
              <a:buNone/>
            </a:pPr>
            <a:r>
              <a:rPr lang="en-US" sz="1600" dirty="0">
                <a:latin typeface="Consolas" panose="020B0609020204030204" pitchFamily="49" charset="0"/>
              </a:rPr>
              <a:t>}</a:t>
            </a:r>
            <a:endParaRPr lang="en-US" sz="1600" dirty="0" smtClean="0">
              <a:latin typeface="Consolas" panose="020B0609020204030204" pitchFamily="49" charset="0"/>
            </a:endParaRPr>
          </a:p>
          <a:p>
            <a:pPr marL="800100" lvl="2" indent="0">
              <a:buNone/>
            </a:pPr>
            <a:r>
              <a:rPr lang="en-US" sz="1600" dirty="0">
                <a:latin typeface="Consolas" panose="020B0609020204030204" pitchFamily="49" charset="0"/>
              </a:rPr>
              <a:t> </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59620539"/>
      </p:ext>
    </p:extLst>
  </p:cSld>
  <p:clrMapOvr>
    <a:masterClrMapping/>
  </p:clrMapOvr>
  <mc:AlternateContent xmlns:mc="http://schemas.openxmlformats.org/markup-compatibility/2006">
    <mc:Choice xmlns:p14="http://schemas.microsoft.com/office/powerpoint/2010/main" Requires="p14">
      <p:transition spd="slow" p14:dur="2000" advTm="48282"/>
    </mc:Choice>
    <mc:Fallback>
      <p:transition spd="slow" advTm="48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Objects as arguments</a:t>
            </a:r>
          </a:p>
        </p:txBody>
      </p:sp>
      <p:sp>
        <p:nvSpPr>
          <p:cNvPr id="3" name="Content Placeholder 2"/>
          <p:cNvSpPr>
            <a:spLocks noGrp="1"/>
          </p:cNvSpPr>
          <p:nvPr>
            <p:ph idx="1"/>
          </p:nvPr>
        </p:nvSpPr>
        <p:spPr/>
        <p:txBody>
          <a:bodyPr/>
          <a:lstStyle/>
          <a:p>
            <a:r>
              <a:rPr lang="en-CA" dirty="0" smtClean="0"/>
              <a:t>Objects can be passes as arguments:</a:t>
            </a:r>
            <a:endParaRPr lang="en-CA" dirty="0">
              <a:latin typeface="Times New Roman" panose="02020603050405020304" pitchFamily="18" charset="0"/>
              <a:cs typeface="Times New Roman" panose="02020603050405020304" pitchFamily="18" charset="0"/>
            </a:endParaRPr>
          </a:p>
          <a:p>
            <a:pPr marL="800100" lvl="2" indent="0">
              <a:buNone/>
            </a:pPr>
            <a:r>
              <a:rPr lang="en-US" sz="1600" dirty="0" err="1">
                <a:latin typeface="Consolas" panose="020B0609020204030204" pitchFamily="49" charset="0"/>
              </a:rPr>
              <a:t>int</a:t>
            </a:r>
            <a:r>
              <a:rPr lang="en-US" sz="1600" dirty="0">
                <a:latin typeface="Consolas" panose="020B0609020204030204" pitchFamily="49" charset="0"/>
              </a:rPr>
              <a:t> main() {</a:t>
            </a:r>
          </a:p>
          <a:p>
            <a:pPr marL="800100" lvl="2" indent="0">
              <a:buNone/>
            </a:pPr>
            <a:r>
              <a:rPr lang="en-US" sz="1600" dirty="0">
                <a:latin typeface="Consolas" panose="020B0609020204030204" pitchFamily="49" charset="0"/>
              </a:rPr>
              <a:t>    </a:t>
            </a:r>
            <a:r>
              <a:rPr lang="en-US" sz="1600" dirty="0">
                <a:solidFill>
                  <a:srgbClr val="0070C0"/>
                </a:solidFill>
                <a:latin typeface="Consolas" panose="020B0609020204030204" pitchFamily="49" charset="0"/>
              </a:rPr>
              <a:t>Body earth</a:t>
            </a:r>
            <a:r>
              <a:rPr lang="en-US" sz="1600" dirty="0" smtClean="0">
                <a:solidFill>
                  <a:srgbClr val="0070C0"/>
                </a:solidFill>
                <a:latin typeface="Consolas" panose="020B0609020204030204" pitchFamily="49" charset="0"/>
              </a:rPr>
              <a:t>{ {</a:t>
            </a:r>
            <a:r>
              <a:rPr lang="en-US" sz="1600" dirty="0">
                <a:solidFill>
                  <a:srgbClr val="0070C0"/>
                </a:solidFill>
                <a:latin typeface="Consolas" panose="020B0609020204030204" pitchFamily="49" charset="0"/>
              </a:rPr>
              <a:t>149.6e6, 0, 0}, {0, 107.0e3, 0}, </a:t>
            </a:r>
            <a:r>
              <a:rPr lang="en-US" sz="1600" dirty="0" smtClean="0">
                <a:solidFill>
                  <a:srgbClr val="0070C0"/>
                </a:solidFill>
                <a:latin typeface="Consolas" panose="020B0609020204030204" pitchFamily="49" charset="0"/>
              </a:rPr>
              <a:t>5.972e24 };</a:t>
            </a:r>
            <a:endParaRPr lang="en-US" sz="1600" dirty="0">
              <a:solidFill>
                <a:srgbClr val="0070C0"/>
              </a:solidFill>
              <a:latin typeface="Consolas" panose="020B0609020204030204" pitchFamily="49" charset="0"/>
            </a:endParaRPr>
          </a:p>
          <a:p>
            <a:pPr marL="800100" lvl="2" indent="0">
              <a:buNone/>
            </a:pPr>
            <a:r>
              <a:rPr lang="en-US" sz="1600" dirty="0" smtClean="0">
                <a:latin typeface="Consolas" panose="020B0609020204030204" pitchFamily="49" charset="0"/>
              </a:rPr>
              <a:t>    double </a:t>
            </a:r>
            <a:r>
              <a:rPr lang="en-US" sz="1600" dirty="0" err="1" smtClean="0">
                <a:latin typeface="Consolas" panose="020B0609020204030204" pitchFamily="49" charset="0"/>
              </a:rPr>
              <a:t>earth_speed</a:t>
            </a:r>
            <a:r>
              <a:rPr lang="en-US" sz="1600" dirty="0" smtClean="0">
                <a:latin typeface="Consolas" panose="020B0609020204030204" pitchFamily="49" charset="0"/>
              </a:rPr>
              <a:t>{ </a:t>
            </a:r>
            <a:r>
              <a:rPr lang="en-US" sz="1600" dirty="0" smtClean="0">
                <a:latin typeface="Consolas" panose="020B0609020204030204" pitchFamily="49" charset="0"/>
              </a:rPr>
              <a:t>speed( earth </a:t>
            </a:r>
            <a:r>
              <a:rPr lang="en-US" sz="1600" dirty="0" smtClean="0">
                <a:latin typeface="Consolas" panose="020B0609020204030204" pitchFamily="49" charset="0"/>
              </a:rPr>
              <a:t>) };</a:t>
            </a:r>
            <a:endParaRPr lang="en-US" sz="1600" dirty="0" smtClean="0">
              <a:latin typeface="Consolas" panose="020B0609020204030204" pitchFamily="49" charset="0"/>
            </a:endParaRPr>
          </a:p>
          <a:p>
            <a:pPr marL="800100" lvl="2" indent="0">
              <a:buNone/>
            </a:pPr>
            <a:endParaRPr lang="en-US" sz="1600" dirty="0" smtClean="0">
              <a:latin typeface="Consolas" panose="020B0609020204030204" pitchFamily="49" charset="0"/>
            </a:endParaRP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 </a:t>
            </a:r>
            <a:r>
              <a:rPr lang="en-US" sz="1600" dirty="0">
                <a:latin typeface="Consolas" panose="020B0609020204030204" pitchFamily="49" charset="0"/>
              </a:rPr>
              <a:t>1 km/h = 0.000172603 mi/s</a:t>
            </a:r>
            <a:endParaRPr lang="en-US" sz="1600" dirty="0" smtClean="0">
              <a:latin typeface="Consolas" panose="020B0609020204030204" pitchFamily="49" charset="0"/>
            </a:endParaRP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latin typeface="Consolas" panose="020B0609020204030204" pitchFamily="49" charset="0"/>
              </a:rPr>
              <a:t>double </a:t>
            </a:r>
            <a:r>
              <a:rPr lang="en-US" sz="1600" dirty="0" err="1" smtClean="0">
                <a:latin typeface="Consolas" panose="020B0609020204030204" pitchFamily="49" charset="0"/>
              </a:rPr>
              <a:t>const</a:t>
            </a:r>
            <a:r>
              <a:rPr lang="en-US" sz="1600" dirty="0" smtClean="0">
                <a:latin typeface="Consolas" panose="020B0609020204030204" pitchFamily="49" charset="0"/>
              </a:rPr>
              <a:t> KM_H_TO_MI_S</a:t>
            </a:r>
            <a:r>
              <a:rPr lang="en-US" sz="1600" dirty="0" smtClean="0">
                <a:latin typeface="Consolas" panose="020B0609020204030204" pitchFamily="49" charset="0"/>
              </a:rPr>
              <a:t>{ </a:t>
            </a:r>
            <a:r>
              <a:rPr lang="en-US" sz="1600" dirty="0" smtClean="0">
                <a:latin typeface="Consolas" panose="020B0609020204030204" pitchFamily="49" charset="0"/>
              </a:rPr>
              <a:t>0.000172603 };</a:t>
            </a:r>
          </a:p>
          <a:p>
            <a:pPr marL="800100" lvl="2" indent="0">
              <a:buNone/>
            </a:pPr>
            <a:endParaRPr lang="en-US" sz="1600" dirty="0" smtClean="0">
              <a:latin typeface="Consolas" panose="020B0609020204030204" pitchFamily="49" charset="0"/>
            </a:endParaRPr>
          </a:p>
          <a:p>
            <a:pPr marL="800100" lvl="2" indent="0">
              <a:buNone/>
            </a:pPr>
            <a:r>
              <a:rPr lang="en-US" sz="1600" dirty="0" smtClean="0">
                <a:latin typeface="Consolas" panose="020B0609020204030204" pitchFamily="49" charset="0"/>
              </a:rPr>
              <a: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cout</a:t>
            </a:r>
            <a:r>
              <a:rPr lang="en-US" sz="1600" dirty="0" smtClean="0">
                <a:latin typeface="Consolas" panose="020B0609020204030204" pitchFamily="49" charset="0"/>
              </a:rPr>
              <a:t> &lt;&lt; "That's orbiting at "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a:latin typeface="Consolas" panose="020B0609020204030204" pitchFamily="49" charset="0"/>
              </a:rPr>
              <a:t>&lt;&lt; </a:t>
            </a:r>
            <a:r>
              <a:rPr lang="en-US" sz="1600" dirty="0">
                <a:latin typeface="Consolas" panose="020B0609020204030204" pitchFamily="49" charset="0"/>
              </a:rPr>
              <a:t>(</a:t>
            </a:r>
            <a:r>
              <a:rPr lang="en-US" sz="1600" dirty="0" smtClean="0">
                <a:latin typeface="Consolas" panose="020B0609020204030204" pitchFamily="49" charset="0"/>
              </a:rPr>
              <a:t>KM_H_TO_MI_S*</a:t>
            </a:r>
            <a:r>
              <a:rPr lang="en-US" sz="1600" dirty="0" err="1" smtClean="0">
                <a:latin typeface="Consolas" panose="020B0609020204030204" pitchFamily="49" charset="0"/>
              </a:rPr>
              <a:t>earth_speed</a:t>
            </a:r>
            <a:r>
              <a:rPr lang="en-US" sz="1600" dirty="0" smtClean="0">
                <a:latin typeface="Consolas" panose="020B0609020204030204" pitchFamily="49" charset="0"/>
              </a:rPr>
              <a:t>)</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&lt;&lt; " miles a second, so it's reckoned."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&lt;&lt;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endl</a:t>
            </a:r>
            <a:r>
              <a:rPr lang="en-US" sz="1600" dirty="0" smtClean="0">
                <a:latin typeface="Consolas" panose="020B0609020204030204" pitchFamily="49" charset="0"/>
              </a:rPr>
              <a:t>;  // Ref: Monty Python's "Galaxy Song"</a:t>
            </a:r>
            <a:endParaRPr lang="en-US" sz="1600" dirty="0">
              <a:latin typeface="Consolas" panose="020B0609020204030204" pitchFamily="49" charset="0"/>
            </a:endParaRP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return 0;</a:t>
            </a:r>
          </a:p>
          <a:p>
            <a:pPr marL="800100" lvl="2" indent="0">
              <a:buNone/>
            </a:pPr>
            <a:r>
              <a:rPr lang="en-US" sz="1600" dirty="0">
                <a:latin typeface="Consolas" panose="020B0609020204030204" pitchFamily="49" charset="0"/>
              </a:rPr>
              <a:t>}</a:t>
            </a:r>
          </a:p>
        </p:txBody>
      </p:sp>
      <p:sp>
        <p:nvSpPr>
          <p:cNvPr id="4" name="Rectangle 3"/>
          <p:cNvSpPr/>
          <p:nvPr/>
        </p:nvSpPr>
        <p:spPr>
          <a:xfrm>
            <a:off x="297620" y="5807005"/>
            <a:ext cx="8162812" cy="646331"/>
          </a:xfrm>
          <a:prstGeom prst="rect">
            <a:avLst/>
          </a:prstGeom>
        </p:spPr>
        <p:txBody>
          <a:bodyPr wrap="none">
            <a:spAutoFit/>
          </a:bodyPr>
          <a:lstStyle/>
          <a:p>
            <a:r>
              <a:rPr lang="en-US" dirty="0" smtClean="0">
                <a:solidFill>
                  <a:srgbClr val="0070C0"/>
                </a:solidFill>
                <a:latin typeface="Georgia" panose="02040502050405020303" pitchFamily="18" charset="0"/>
              </a:rPr>
              <a:t>Output:</a:t>
            </a:r>
          </a:p>
          <a:p>
            <a:r>
              <a:rPr lang="en-US" dirty="0" smtClean="0">
                <a:solidFill>
                  <a:srgbClr val="0070C0"/>
                </a:solidFill>
                <a:latin typeface="Consolas" panose="020B0609020204030204" pitchFamily="49" charset="0"/>
              </a:rPr>
              <a:t>   That's orbiting at 18.4685 miles a second, so it's </a:t>
            </a:r>
            <a:r>
              <a:rPr lang="en-US" dirty="0" smtClean="0">
                <a:solidFill>
                  <a:srgbClr val="0070C0"/>
                </a:solidFill>
                <a:latin typeface="Consolas" panose="020B0609020204030204" pitchFamily="49" charset="0"/>
              </a:rPr>
              <a:t>reckoned,</a:t>
            </a:r>
            <a:endParaRPr lang="en-US" dirty="0">
              <a:solidFill>
                <a:srgbClr val="0070C0"/>
              </a:solidFill>
              <a:latin typeface="Consolas" panose="020B0609020204030204" pitchFamily="49" charset="0"/>
            </a:endParaRPr>
          </a:p>
        </p:txBody>
      </p:sp>
      <p:sp>
        <p:nvSpPr>
          <p:cNvPr id="6" name="Rounded Rectangle 5"/>
          <p:cNvSpPr/>
          <p:nvPr/>
        </p:nvSpPr>
        <p:spPr>
          <a:xfrm>
            <a:off x="1714258" y="2254294"/>
            <a:ext cx="6458142" cy="326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Rounded Rectangle 6"/>
          <p:cNvSpPr/>
          <p:nvPr/>
        </p:nvSpPr>
        <p:spPr>
          <a:xfrm>
            <a:off x="3962068" y="2553615"/>
            <a:ext cx="1690051" cy="326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ounded Rectangle 7"/>
          <p:cNvSpPr/>
          <p:nvPr/>
        </p:nvSpPr>
        <p:spPr>
          <a:xfrm>
            <a:off x="1741110" y="3436056"/>
            <a:ext cx="4703098" cy="326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2" name="Audio 1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791173929"/>
      </p:ext>
    </p:extLst>
  </p:cSld>
  <p:clrMapOvr>
    <a:masterClrMapping/>
  </p:clrMapOvr>
  <mc:AlternateContent xmlns:mc="http://schemas.openxmlformats.org/markup-compatibility/2006">
    <mc:Choice xmlns:p14="http://schemas.microsoft.com/office/powerpoint/2010/main" Requires="p14">
      <p:transition spd="slow" p14:dur="2000" advTm="98793"/>
    </mc:Choice>
    <mc:Fallback>
      <p:transition spd="slow" advTm="987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6"/>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1" nodeType="clickEffect">
                                  <p:stCondLst>
                                    <p:cond delay="0"/>
                                  </p:stCondLst>
                                  <p:childTnLst>
                                    <p:set>
                                      <p:cBhvr>
                                        <p:cTn id="20" dur="1" fill="hold">
                                          <p:stCondLst>
                                            <p:cond delay="0"/>
                                          </p:stCondLst>
                                        </p:cTn>
                                        <p:tgtEl>
                                          <p:spTgt spid="7"/>
                                        </p:tgtEl>
                                        <p:attrNameLst>
                                          <p:attrName>style.visibility</p:attrName>
                                        </p:attrNameLst>
                                      </p:cBhvr>
                                      <p:to>
                                        <p:strVal val="hidden"/>
                                      </p:to>
                                    </p:set>
                                  </p:childTnLst>
                                </p:cTn>
                              </p:par>
                              <p:par>
                                <p:cTn id="21" presetID="1" presetClass="entr" presetSubtype="0"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8"/>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12"/>
                </p:tgtEl>
              </p:cMediaNode>
            </p:audio>
          </p:childTnLst>
        </p:cTn>
      </p:par>
    </p:tnLst>
    <p:bldLst>
      <p:bldP spid="4" grpId="0"/>
      <p:bldP spid="6" grpId="0" animBg="1"/>
      <p:bldP spid="6" grpId="1" animBg="1"/>
      <p:bldP spid="7" grpId="0" animBg="1"/>
      <p:bldP spid="7" grpId="1" animBg="1"/>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Objects as arguments</a:t>
            </a:r>
          </a:p>
        </p:txBody>
      </p:sp>
      <p:sp>
        <p:nvSpPr>
          <p:cNvPr id="3" name="Content Placeholder 2"/>
          <p:cNvSpPr>
            <a:spLocks noGrp="1"/>
          </p:cNvSpPr>
          <p:nvPr>
            <p:ph idx="1"/>
          </p:nvPr>
        </p:nvSpPr>
        <p:spPr/>
        <p:txBody>
          <a:bodyPr/>
          <a:lstStyle/>
          <a:p>
            <a:r>
              <a:rPr lang="en-CA" dirty="0" smtClean="0"/>
              <a:t>The function </a:t>
            </a:r>
            <a:r>
              <a:rPr lang="en-CA" dirty="0" smtClean="0">
                <a:latin typeface="Consolas" panose="020B0609020204030204" pitchFamily="49" charset="0"/>
              </a:rPr>
              <a:t>main()</a:t>
            </a:r>
            <a:r>
              <a:rPr lang="en-CA" dirty="0" smtClean="0"/>
              <a:t> has two local variables:</a:t>
            </a:r>
            <a:endParaRPr lang="en-CA" dirty="0">
              <a:latin typeface="Times New Roman" panose="02020603050405020304" pitchFamily="18" charset="0"/>
              <a:cs typeface="Times New Roman" panose="02020603050405020304" pitchFamily="18" charset="0"/>
            </a:endParaRPr>
          </a:p>
          <a:p>
            <a:pPr marL="800100" lvl="2" indent="0">
              <a:buNone/>
            </a:pPr>
            <a:r>
              <a:rPr lang="en-US" sz="1600" dirty="0" err="1">
                <a:latin typeface="Consolas" panose="020B0609020204030204" pitchFamily="49" charset="0"/>
              </a:rPr>
              <a:t>int</a:t>
            </a:r>
            <a:r>
              <a:rPr lang="en-US" sz="1600" dirty="0">
                <a:latin typeface="Consolas" panose="020B0609020204030204" pitchFamily="49" charset="0"/>
              </a:rPr>
              <a:t> main() {</a:t>
            </a:r>
          </a:p>
          <a:p>
            <a:pPr marL="800100" lvl="2" indent="0">
              <a:buNone/>
            </a:pPr>
            <a:r>
              <a:rPr lang="en-US" sz="1600" dirty="0">
                <a:latin typeface="Consolas" panose="020B0609020204030204" pitchFamily="49" charset="0"/>
              </a:rPr>
              <a:t>    </a:t>
            </a:r>
            <a:r>
              <a:rPr lang="en-US" sz="1600" dirty="0">
                <a:solidFill>
                  <a:srgbClr val="0070C0"/>
                </a:solidFill>
                <a:latin typeface="Consolas" panose="020B0609020204030204" pitchFamily="49" charset="0"/>
              </a:rPr>
              <a:t>Body earth</a:t>
            </a:r>
            <a:r>
              <a:rPr lang="en-US" sz="1600" dirty="0" smtClean="0">
                <a:solidFill>
                  <a:srgbClr val="0070C0"/>
                </a:solidFill>
                <a:latin typeface="Consolas" panose="020B0609020204030204" pitchFamily="49" charset="0"/>
              </a:rPr>
              <a:t>{ {</a:t>
            </a:r>
            <a:r>
              <a:rPr lang="en-US" sz="1600" dirty="0">
                <a:solidFill>
                  <a:srgbClr val="0070C0"/>
                </a:solidFill>
                <a:latin typeface="Consolas" panose="020B0609020204030204" pitchFamily="49" charset="0"/>
              </a:rPr>
              <a:t>149.6e6, 0, 0}, {0, 107.0e3, 0}, </a:t>
            </a:r>
            <a:r>
              <a:rPr lang="en-US" sz="1600" dirty="0" smtClean="0">
                <a:solidFill>
                  <a:srgbClr val="0070C0"/>
                </a:solidFill>
                <a:latin typeface="Consolas" panose="020B0609020204030204" pitchFamily="49" charset="0"/>
              </a:rPr>
              <a:t>5.972e24 };</a:t>
            </a:r>
            <a:endParaRPr lang="en-US" sz="1600" dirty="0">
              <a:solidFill>
                <a:srgbClr val="0070C0"/>
              </a:solidFill>
              <a:latin typeface="Consolas" panose="020B0609020204030204" pitchFamily="49" charset="0"/>
            </a:endParaRPr>
          </a:p>
          <a:p>
            <a:pPr marL="800100" lvl="2" indent="0">
              <a:buNone/>
            </a:pPr>
            <a:r>
              <a:rPr lang="en-US" sz="1600" dirty="0" smtClean="0">
                <a:latin typeface="Consolas" panose="020B0609020204030204" pitchFamily="49" charset="0"/>
              </a:rPr>
              <a:t>    double </a:t>
            </a:r>
            <a:r>
              <a:rPr lang="en-US" sz="1600" dirty="0" err="1" smtClean="0">
                <a:latin typeface="Consolas" panose="020B0609020204030204" pitchFamily="49" charset="0"/>
              </a:rPr>
              <a:t>earth_speed</a:t>
            </a:r>
            <a:r>
              <a:rPr lang="en-US" sz="1600" dirty="0">
                <a:latin typeface="Consolas" panose="020B0609020204030204" pitchFamily="49" charset="0"/>
              </a:rPr>
              <a:t>{</a:t>
            </a:r>
            <a:r>
              <a:rPr lang="en-US" sz="1600" dirty="0" smtClean="0">
                <a:latin typeface="Consolas" panose="020B0609020204030204" pitchFamily="49" charset="0"/>
              </a:rPr>
              <a:t> </a:t>
            </a:r>
            <a:r>
              <a:rPr lang="en-US" sz="1600" dirty="0" smtClean="0">
                <a:latin typeface="Consolas" panose="020B0609020204030204" pitchFamily="49" charset="0"/>
              </a:rPr>
              <a:t>speed( earth </a:t>
            </a:r>
            <a:r>
              <a:rPr lang="en-US" sz="1600" dirty="0" smtClean="0">
                <a:latin typeface="Consolas" panose="020B0609020204030204" pitchFamily="49" charset="0"/>
              </a:rPr>
              <a:t>) };</a:t>
            </a:r>
            <a:endParaRPr lang="en-US" sz="1600" dirty="0" smtClean="0">
              <a:latin typeface="Consolas" panose="020B0609020204030204" pitchFamily="49" charset="0"/>
            </a:endParaRPr>
          </a:p>
          <a:p>
            <a:pPr marL="800100" lvl="2" indent="0">
              <a:buNone/>
            </a:pPr>
            <a:endParaRPr lang="en-US" sz="1600" dirty="0" smtClean="0">
              <a:latin typeface="Consolas" panose="020B0609020204030204" pitchFamily="49" charset="0"/>
            </a:endParaRP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 1 km/h = 0.000172603 mi/s</a:t>
            </a:r>
          </a:p>
          <a:p>
            <a:pPr marL="800100" lvl="2" indent="0">
              <a:buNone/>
            </a:pPr>
            <a:r>
              <a:rPr lang="en-US" sz="1600" dirty="0" smtClean="0">
                <a:latin typeface="Consolas" panose="020B0609020204030204" pitchFamily="49" charset="0"/>
              </a:rPr>
              <a: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cout</a:t>
            </a:r>
            <a:r>
              <a:rPr lang="en-US" sz="1600" dirty="0" smtClean="0">
                <a:latin typeface="Consolas" panose="020B0609020204030204" pitchFamily="49" charset="0"/>
              </a:rPr>
              <a:t> &lt;&lt; "That's orbiting at "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a:latin typeface="Consolas" panose="020B0609020204030204" pitchFamily="49" charset="0"/>
              </a:rPr>
              <a:t>&lt;&lt; (</a:t>
            </a:r>
            <a:r>
              <a:rPr lang="en-US" sz="1600" dirty="0" smtClean="0">
                <a:latin typeface="Consolas" panose="020B0609020204030204" pitchFamily="49" charset="0"/>
              </a:rPr>
              <a:t>0.000172603*</a:t>
            </a:r>
            <a:r>
              <a:rPr lang="en-US" sz="1600" dirty="0" err="1" smtClean="0">
                <a:latin typeface="Consolas" panose="020B0609020204030204" pitchFamily="49" charset="0"/>
              </a:rPr>
              <a:t>earth_speed</a:t>
            </a:r>
            <a:r>
              <a:rPr lang="en-US" sz="1600" dirty="0" smtClean="0">
                <a:latin typeface="Consolas" panose="020B0609020204030204" pitchFamily="49" charset="0"/>
              </a:rPr>
              <a:t>)</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&lt;&lt; " miles a second, so it's reckoned."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&lt;&lt;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endl</a:t>
            </a:r>
            <a:r>
              <a:rPr lang="en-US" sz="1600" dirty="0" smtClean="0">
                <a:latin typeface="Consolas" panose="020B0609020204030204" pitchFamily="49" charset="0"/>
              </a:rPr>
              <a:t>;</a:t>
            </a:r>
            <a:r>
              <a:rPr lang="en-US" sz="1600" dirty="0">
                <a:latin typeface="Consolas" panose="020B0609020204030204" pitchFamily="49" charset="0"/>
              </a:rPr>
              <a:t> </a:t>
            </a:r>
            <a:r>
              <a:rPr lang="en-US" sz="1600" dirty="0" smtClean="0">
                <a:latin typeface="Consolas" panose="020B0609020204030204" pitchFamily="49" charset="0"/>
              </a:rPr>
              <a:t> // </a:t>
            </a:r>
            <a:r>
              <a:rPr lang="en-US" sz="1600" dirty="0">
                <a:latin typeface="Consolas" panose="020B0609020204030204" pitchFamily="49" charset="0"/>
              </a:rPr>
              <a:t>Ref: Monty Python's "Galaxy Song"</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return 0;</a:t>
            </a:r>
          </a:p>
          <a:p>
            <a:pPr marL="800100" lvl="2" indent="0">
              <a:buNone/>
            </a:pPr>
            <a:r>
              <a:rPr lang="en-US" sz="1600" dirty="0">
                <a:latin typeface="Consolas" panose="020B0609020204030204" pitchFamily="49" charset="0"/>
              </a:rPr>
              <a:t>}</a:t>
            </a:r>
          </a:p>
        </p:txBody>
      </p:sp>
      <p:graphicFrame>
        <p:nvGraphicFramePr>
          <p:cNvPr id="5" name="Table 4"/>
          <p:cNvGraphicFramePr>
            <a:graphicFrameLocks noGrp="1"/>
          </p:cNvGraphicFramePr>
          <p:nvPr>
            <p:extLst>
              <p:ext uri="{D42A27DB-BD31-4B8C-83A1-F6EECF244321}">
                <p14:modId xmlns:p14="http://schemas.microsoft.com/office/powerpoint/2010/main" val="803305884"/>
              </p:ext>
            </p:extLst>
          </p:nvPr>
        </p:nvGraphicFramePr>
        <p:xfrm>
          <a:off x="3923928" y="5661248"/>
          <a:ext cx="3744417" cy="1036320"/>
        </p:xfrm>
        <a:graphic>
          <a:graphicData uri="http://schemas.openxmlformats.org/drawingml/2006/table">
            <a:tbl>
              <a:tblPr>
                <a:tableStyleId>{2D5ABB26-0587-4C30-8999-92F81FD0307C}</a:tableStyleId>
              </a:tblPr>
              <a:tblGrid>
                <a:gridCol w="1248139">
                  <a:extLst>
                    <a:ext uri="{9D8B030D-6E8A-4147-A177-3AD203B41FA5}">
                      <a16:colId xmlns:a16="http://schemas.microsoft.com/office/drawing/2014/main" xmlns="" val="2132555372"/>
                    </a:ext>
                  </a:extLst>
                </a:gridCol>
                <a:gridCol w="1248139">
                  <a:extLst>
                    <a:ext uri="{9D8B030D-6E8A-4147-A177-3AD203B41FA5}">
                      <a16:colId xmlns:a16="http://schemas.microsoft.com/office/drawing/2014/main" xmlns="" val="4233560892"/>
                    </a:ext>
                  </a:extLst>
                </a:gridCol>
                <a:gridCol w="1248139">
                  <a:extLst>
                    <a:ext uri="{9D8B030D-6E8A-4147-A177-3AD203B41FA5}">
                      <a16:colId xmlns:a16="http://schemas.microsoft.com/office/drawing/2014/main" xmlns="" val="3872355737"/>
                    </a:ext>
                  </a:extLst>
                </a:gridCol>
              </a:tblGrid>
              <a:tr h="486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smtClean="0">
                          <a:solidFill>
                            <a:srgbClr val="FF0000"/>
                          </a:solidFill>
                          <a:latin typeface="Consolas" panose="020B0609020204030204" pitchFamily="49" charset="0"/>
                        </a:rPr>
                        <a:t>earth_speed</a:t>
                      </a:r>
                      <a:endParaRPr lang="en-CA" sz="1600" dirty="0" smtClean="0">
                        <a:solidFill>
                          <a:srgbClr val="FF0000"/>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solidFill>
                          <a:srgbClr val="FF0000"/>
                        </a:solidFill>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4002251077"/>
                  </a:ext>
                </a:extLst>
              </a:tr>
              <a:tr h="342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70C0"/>
                          </a:solidFill>
                          <a:latin typeface="Consolas" panose="020B0609020204030204" pitchFamily="49" charset="0"/>
                        </a:rPr>
                        <a:t>position_</a:t>
                      </a:r>
                      <a:endParaRPr lang="en-CA" sz="1600" dirty="0" smtClean="0">
                        <a:solidFill>
                          <a:srgbClr val="0070C0"/>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row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70C0"/>
                          </a:solidFill>
                          <a:latin typeface="Consolas" panose="020B0609020204030204" pitchFamily="49" charset="0"/>
                        </a:rPr>
                        <a:t>earth</a:t>
                      </a:r>
                      <a:endParaRPr lang="en-CA" sz="1600" dirty="0" smtClean="0">
                        <a:solidFill>
                          <a:srgbClr val="0070C0"/>
                        </a:solidFill>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3671602099"/>
                  </a:ext>
                </a:extLst>
              </a:tr>
              <a:tr h="34296">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3908340952"/>
                  </a:ext>
                </a:extLst>
              </a:tr>
              <a:tr h="34296">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3674155508"/>
                  </a:ext>
                </a:extLst>
              </a:tr>
              <a:tr h="34296">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rowSpan="3">
                  <a:txBody>
                    <a:bodyPr/>
                    <a:lstStyle/>
                    <a:p>
                      <a:r>
                        <a:rPr lang="en-US" sz="1600" dirty="0" smtClean="0">
                          <a:solidFill>
                            <a:srgbClr val="0070C0"/>
                          </a:solidFill>
                          <a:latin typeface="Consolas" panose="020B0609020204030204" pitchFamily="49" charset="0"/>
                        </a:rPr>
                        <a:t>velocity_</a:t>
                      </a:r>
                      <a:endParaRPr lang="en-CA" sz="1600" dirty="0">
                        <a:solidFill>
                          <a:srgbClr val="0070C0"/>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649743487"/>
                  </a:ext>
                </a:extLst>
              </a:tr>
              <a:tr h="34296">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2567369453"/>
                  </a:ext>
                </a:extLst>
              </a:tr>
              <a:tr h="47248">
                <a:tc>
                  <a:txBody>
                    <a:bodyPr/>
                    <a:lstStyle/>
                    <a:p>
                      <a:endParaRPr lang="en-CA" sz="600" dirty="0"/>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en-CA"/>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2864219123"/>
                  </a:ext>
                </a:extLst>
              </a:tr>
              <a:tr h="486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70C0"/>
                          </a:solidFill>
                          <a:latin typeface="Consolas" panose="020B0609020204030204" pitchFamily="49" charset="0"/>
                        </a:rPr>
                        <a:t>mass_</a:t>
                      </a:r>
                      <a:endParaRPr lang="en-CA" sz="1600" dirty="0" smtClean="0">
                        <a:solidFill>
                          <a:srgbClr val="0070C0"/>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625460006"/>
                  </a:ext>
                </a:extLst>
              </a:tr>
            </a:tbl>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4056253296"/>
      </p:ext>
    </p:extLst>
  </p:cSld>
  <p:clrMapOvr>
    <a:masterClrMapping/>
  </p:clrMapOvr>
  <mc:AlternateContent xmlns:mc="http://schemas.openxmlformats.org/markup-compatibility/2006">
    <mc:Choice xmlns:p14="http://schemas.microsoft.com/office/powerpoint/2010/main" Requires="p14">
      <p:transition spd="slow" p14:dur="2000" advTm="24533"/>
    </mc:Choice>
    <mc:Fallback>
      <p:transition spd="slow" advTm="245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Objects as arguments</a:t>
            </a:r>
          </a:p>
        </p:txBody>
      </p:sp>
      <p:sp>
        <p:nvSpPr>
          <p:cNvPr id="3" name="Content Placeholder 2"/>
          <p:cNvSpPr>
            <a:spLocks noGrp="1"/>
          </p:cNvSpPr>
          <p:nvPr>
            <p:ph idx="1"/>
          </p:nvPr>
        </p:nvSpPr>
        <p:spPr/>
        <p:txBody>
          <a:bodyPr/>
          <a:lstStyle/>
          <a:p>
            <a:r>
              <a:rPr lang="en-CA" dirty="0" smtClean="0"/>
              <a:t>When </a:t>
            </a:r>
            <a:r>
              <a:rPr lang="en-CA" dirty="0" smtClean="0">
                <a:latin typeface="Consolas" panose="020B0609020204030204" pitchFamily="49" charset="0"/>
              </a:rPr>
              <a:t>speed(…)</a:t>
            </a:r>
            <a:r>
              <a:rPr lang="en-CA" dirty="0" smtClean="0"/>
              <a:t> is called, the argument is copied to the parameter</a:t>
            </a:r>
            <a:endParaRPr lang="en-CA" dirty="0">
              <a:latin typeface="Times New Roman" panose="02020603050405020304" pitchFamily="18" charset="0"/>
              <a:cs typeface="Times New Roman" panose="02020603050405020304" pitchFamily="18" charset="0"/>
            </a:endParaRPr>
          </a:p>
          <a:p>
            <a:pPr marL="800100" lvl="2" indent="0">
              <a:buNone/>
            </a:pPr>
            <a:r>
              <a:rPr lang="en-US" sz="1600" dirty="0" err="1">
                <a:solidFill>
                  <a:schemeClr val="bg1">
                    <a:lumMod val="75000"/>
                  </a:schemeClr>
                </a:solidFill>
                <a:latin typeface="Consolas" panose="020B0609020204030204" pitchFamily="49" charset="0"/>
              </a:rPr>
              <a:t>int</a:t>
            </a:r>
            <a:r>
              <a:rPr lang="en-US" sz="1600" dirty="0">
                <a:solidFill>
                  <a:schemeClr val="bg1">
                    <a:lumMod val="75000"/>
                  </a:schemeClr>
                </a:solidFill>
                <a:latin typeface="Consolas" panose="020B0609020204030204" pitchFamily="49" charset="0"/>
              </a:rPr>
              <a:t> main() {</a:t>
            </a:r>
          </a:p>
          <a:p>
            <a:pPr marL="800100" lvl="2" indent="0">
              <a:buNone/>
            </a:pPr>
            <a:r>
              <a:rPr lang="en-US" sz="1600" dirty="0">
                <a:solidFill>
                  <a:schemeClr val="bg1">
                    <a:lumMod val="75000"/>
                  </a:schemeClr>
                </a:solidFill>
                <a:latin typeface="Consolas" panose="020B0609020204030204" pitchFamily="49" charset="0"/>
              </a:rPr>
              <a:t>    Body earth</a:t>
            </a:r>
            <a:r>
              <a:rPr lang="en-US" sz="1600" dirty="0" smtClean="0">
                <a:solidFill>
                  <a:schemeClr val="bg1">
                    <a:lumMod val="75000"/>
                  </a:schemeClr>
                </a:solidFill>
                <a:latin typeface="Consolas" panose="020B0609020204030204" pitchFamily="49" charset="0"/>
              </a:rPr>
              <a:t>{ {</a:t>
            </a:r>
            <a:r>
              <a:rPr lang="en-US" sz="1600" dirty="0">
                <a:solidFill>
                  <a:schemeClr val="bg1">
                    <a:lumMod val="75000"/>
                  </a:schemeClr>
                </a:solidFill>
                <a:latin typeface="Consolas" panose="020B0609020204030204" pitchFamily="49" charset="0"/>
              </a:rPr>
              <a:t>149.6e6, 0, 0}, {0, 107.0e3, 0}, </a:t>
            </a:r>
            <a:r>
              <a:rPr lang="en-US" sz="1600" dirty="0" smtClean="0">
                <a:solidFill>
                  <a:schemeClr val="bg1">
                    <a:lumMod val="75000"/>
                  </a:schemeClr>
                </a:solidFill>
                <a:latin typeface="Consolas" panose="020B0609020204030204" pitchFamily="49" charset="0"/>
              </a:rPr>
              <a:t>5.972e24 };</a:t>
            </a:r>
            <a:endParaRPr lang="en-US" sz="1600" dirty="0">
              <a:solidFill>
                <a:schemeClr val="bg1">
                  <a:lumMod val="75000"/>
                </a:schemeClr>
              </a:solidFill>
              <a:latin typeface="Consolas" panose="020B0609020204030204" pitchFamily="49" charset="0"/>
            </a:endParaRPr>
          </a:p>
          <a:p>
            <a:pPr marL="800100" lvl="2" indent="0">
              <a:buNone/>
            </a:pPr>
            <a:r>
              <a:rPr lang="en-US" sz="1600" dirty="0" smtClean="0">
                <a:solidFill>
                  <a:schemeClr val="bg1">
                    <a:lumMod val="75000"/>
                  </a:schemeClr>
                </a:solidFill>
                <a:latin typeface="Consolas" panose="020B0609020204030204" pitchFamily="49" charset="0"/>
              </a:rPr>
              <a:t>    double </a:t>
            </a:r>
            <a:r>
              <a:rPr lang="en-US" sz="1600" dirty="0" err="1" smtClean="0">
                <a:solidFill>
                  <a:schemeClr val="bg1">
                    <a:lumMod val="75000"/>
                  </a:schemeClr>
                </a:solidFill>
                <a:latin typeface="Consolas" panose="020B0609020204030204" pitchFamily="49" charset="0"/>
              </a:rPr>
              <a:t>earth_speed</a:t>
            </a:r>
            <a:r>
              <a:rPr lang="en-US" sz="1600" dirty="0" smtClean="0">
                <a:solidFill>
                  <a:schemeClr val="bg1">
                    <a:lumMod val="75000"/>
                  </a:schemeClr>
                </a:solidFill>
                <a:latin typeface="Consolas" panose="020B0609020204030204" pitchFamily="49" charset="0"/>
              </a:rPr>
              <a:t>{ </a:t>
            </a:r>
            <a:r>
              <a:rPr lang="en-US" sz="1600" dirty="0" smtClean="0">
                <a:solidFill>
                  <a:schemeClr val="bg1">
                    <a:lumMod val="75000"/>
                  </a:schemeClr>
                </a:solidFill>
                <a:latin typeface="Consolas" panose="020B0609020204030204" pitchFamily="49" charset="0"/>
              </a:rPr>
              <a:t>speed</a:t>
            </a:r>
            <a:r>
              <a:rPr lang="en-US" sz="1600" dirty="0" smtClean="0">
                <a:solidFill>
                  <a:schemeClr val="bg1">
                    <a:lumMod val="75000"/>
                  </a:schemeClr>
                </a:solidFill>
                <a:latin typeface="Consolas" panose="020B0609020204030204" pitchFamily="49" charset="0"/>
              </a:rPr>
              <a:t>( earth </a:t>
            </a:r>
            <a:r>
              <a:rPr lang="en-US" sz="1600" dirty="0" smtClean="0">
                <a:solidFill>
                  <a:schemeClr val="bg1">
                    <a:lumMod val="75000"/>
                  </a:schemeClr>
                </a:solidFill>
                <a:latin typeface="Consolas" panose="020B0609020204030204" pitchFamily="49" charset="0"/>
              </a:rPr>
              <a:t>) };</a:t>
            </a:r>
            <a:endParaRPr lang="en-US" sz="1600" dirty="0" smtClean="0">
              <a:solidFill>
                <a:schemeClr val="bg1">
                  <a:lumMod val="75000"/>
                </a:schemeClr>
              </a:solidFill>
              <a:latin typeface="Consolas" panose="020B0609020204030204" pitchFamily="49" charset="0"/>
            </a:endParaRPr>
          </a:p>
          <a:p>
            <a:pPr marL="800100" lvl="2" indent="0">
              <a:buNone/>
            </a:pPr>
            <a:endParaRPr lang="en-US" sz="1600" dirty="0" smtClean="0">
              <a:latin typeface="Consolas" panose="020B0609020204030204" pitchFamily="49" charset="0"/>
            </a:endParaRP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endParaRPr lang="en-US" sz="1600" dirty="0">
              <a:latin typeface="Consolas" panose="020B0609020204030204" pitchFamily="49" charset="0"/>
            </a:endParaRPr>
          </a:p>
        </p:txBody>
      </p:sp>
      <p:graphicFrame>
        <p:nvGraphicFramePr>
          <p:cNvPr id="5" name="Table 4"/>
          <p:cNvGraphicFramePr>
            <a:graphicFrameLocks noGrp="1"/>
          </p:cNvGraphicFramePr>
          <p:nvPr>
            <p:extLst>
              <p:ext uri="{D42A27DB-BD31-4B8C-83A1-F6EECF244321}">
                <p14:modId xmlns:p14="http://schemas.microsoft.com/office/powerpoint/2010/main" val="3193248942"/>
              </p:ext>
            </p:extLst>
          </p:nvPr>
        </p:nvGraphicFramePr>
        <p:xfrm>
          <a:off x="3923928" y="4869160"/>
          <a:ext cx="3744417" cy="1828800"/>
        </p:xfrm>
        <a:graphic>
          <a:graphicData uri="http://schemas.openxmlformats.org/drawingml/2006/table">
            <a:tbl>
              <a:tblPr>
                <a:tableStyleId>{2D5ABB26-0587-4C30-8999-92F81FD0307C}</a:tableStyleId>
              </a:tblPr>
              <a:tblGrid>
                <a:gridCol w="1248139">
                  <a:extLst>
                    <a:ext uri="{9D8B030D-6E8A-4147-A177-3AD203B41FA5}">
                      <a16:colId xmlns:a16="http://schemas.microsoft.com/office/drawing/2014/main" xmlns="" val="2132555372"/>
                    </a:ext>
                  </a:extLst>
                </a:gridCol>
                <a:gridCol w="1248139">
                  <a:extLst>
                    <a:ext uri="{9D8B030D-6E8A-4147-A177-3AD203B41FA5}">
                      <a16:colId xmlns:a16="http://schemas.microsoft.com/office/drawing/2014/main" xmlns="" val="4233560892"/>
                    </a:ext>
                  </a:extLst>
                </a:gridCol>
                <a:gridCol w="1248139">
                  <a:extLst>
                    <a:ext uri="{9D8B030D-6E8A-4147-A177-3AD203B41FA5}">
                      <a16:colId xmlns:a16="http://schemas.microsoft.com/office/drawing/2014/main" xmlns="" val="3872355737"/>
                    </a:ext>
                  </a:extLst>
                </a:gridCol>
              </a:tblGrid>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Consolas" panose="020B0609020204030204" pitchFamily="49" charset="0"/>
                        </a:rPr>
                        <a:t>position_</a:t>
                      </a:r>
                      <a:endParaRPr lang="en-CA" sz="1600" dirty="0" smtClean="0">
                        <a:solidFill>
                          <a:schemeClr val="tx1"/>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row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smtClean="0">
                          <a:solidFill>
                            <a:srgbClr val="7030A0"/>
                          </a:solidFill>
                          <a:latin typeface="Consolas" panose="020B0609020204030204" pitchFamily="49" charset="0"/>
                        </a:rPr>
                        <a:t>a</a:t>
                      </a:r>
                      <a:endParaRPr lang="en-CA" sz="1600" b="0" dirty="0" smtClean="0">
                        <a:solidFill>
                          <a:srgbClr val="7030A0"/>
                        </a:solidFill>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2251952926"/>
                  </a:ext>
                </a:extLst>
              </a:tr>
              <a:tr h="0">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4026894744"/>
                  </a:ext>
                </a:extLst>
              </a:tr>
              <a:tr h="0">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4221119799"/>
                  </a:ext>
                </a:extLst>
              </a:tr>
              <a:tr h="0">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rowSpan="3">
                  <a:txBody>
                    <a:bodyPr/>
                    <a:lstStyle/>
                    <a:p>
                      <a:r>
                        <a:rPr lang="en-US" sz="1600" dirty="0" smtClean="0">
                          <a:solidFill>
                            <a:schemeClr val="tx1"/>
                          </a:solidFill>
                          <a:latin typeface="Consolas" panose="020B0609020204030204" pitchFamily="49" charset="0"/>
                        </a:rPr>
                        <a:t>velocity_</a:t>
                      </a:r>
                      <a:endParaRPr lang="en-CA" sz="1600" dirty="0">
                        <a:solidFill>
                          <a:schemeClr val="tx1"/>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2022634102"/>
                  </a:ext>
                </a:extLst>
              </a:tr>
              <a:tr h="0">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3917495551"/>
                  </a:ext>
                </a:extLst>
              </a:tr>
              <a:tr h="0">
                <a:tc>
                  <a:txBody>
                    <a:bodyPr/>
                    <a:lstStyle/>
                    <a:p>
                      <a:endParaRPr lang="en-CA" sz="600" dirty="0"/>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vMerge="1">
                  <a:txBody>
                    <a:bodyPr/>
                    <a:lstStyle/>
                    <a:p>
                      <a:endParaRPr lang="en-CA"/>
                    </a:p>
                  </a:txBody>
                  <a:tcPr/>
                </a:tc>
                <a:tc vMerge="1">
                  <a:txBody>
                    <a:bodyPr/>
                    <a:lstStyle/>
                    <a:p>
                      <a:endParaRPr lang="en-CA"/>
                    </a:p>
                  </a:txBody>
                  <a:tcPr/>
                </a:tc>
                <a:extLst>
                  <a:ext uri="{0D108BD9-81ED-4DB2-BD59-A6C34878D82A}">
                    <a16:rowId xmlns:a16="http://schemas.microsoft.com/office/drawing/2014/main" xmlns="" val="2261741867"/>
                  </a:ext>
                </a:extLst>
              </a:tr>
              <a:tr h="486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7030A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Consolas" panose="020B0609020204030204" pitchFamily="49" charset="0"/>
                        </a:rPr>
                        <a:t>mass_</a:t>
                      </a:r>
                      <a:endParaRPr lang="en-CA" sz="1600" dirty="0" smtClean="0">
                        <a:solidFill>
                          <a:schemeClr val="tx1"/>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73808491"/>
                  </a:ext>
                </a:extLst>
              </a:tr>
              <a:tr h="486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smtClean="0">
                          <a:solidFill>
                            <a:srgbClr val="FF0000"/>
                          </a:solidFill>
                          <a:latin typeface="Consolas" panose="020B0609020204030204" pitchFamily="49" charset="0"/>
                        </a:rPr>
                        <a:t>earth_speed</a:t>
                      </a:r>
                      <a:endParaRPr lang="en-CA" sz="1600" dirty="0" smtClean="0">
                        <a:solidFill>
                          <a:srgbClr val="FF0000"/>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solidFill>
                          <a:srgbClr val="FF0000"/>
                        </a:solidFill>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4002251077"/>
                  </a:ext>
                </a:extLst>
              </a:tr>
              <a:tr h="342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70C0"/>
                          </a:solidFill>
                          <a:latin typeface="Consolas" panose="020B0609020204030204" pitchFamily="49" charset="0"/>
                        </a:rPr>
                        <a:t>position_</a:t>
                      </a:r>
                      <a:endParaRPr lang="en-CA" sz="1600" dirty="0" smtClean="0">
                        <a:solidFill>
                          <a:srgbClr val="0070C0"/>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row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70C0"/>
                          </a:solidFill>
                          <a:latin typeface="Consolas" panose="020B0609020204030204" pitchFamily="49" charset="0"/>
                        </a:rPr>
                        <a:t>earth</a:t>
                      </a:r>
                      <a:endParaRPr lang="en-CA" sz="1600" dirty="0" smtClean="0">
                        <a:solidFill>
                          <a:srgbClr val="0070C0"/>
                        </a:solidFill>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3671602099"/>
                  </a:ext>
                </a:extLst>
              </a:tr>
              <a:tr h="34296">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3908340952"/>
                  </a:ext>
                </a:extLst>
              </a:tr>
              <a:tr h="34296">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3674155508"/>
                  </a:ext>
                </a:extLst>
              </a:tr>
              <a:tr h="34296">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rowSpan="3">
                  <a:txBody>
                    <a:bodyPr/>
                    <a:lstStyle/>
                    <a:p>
                      <a:r>
                        <a:rPr lang="en-US" sz="1600" dirty="0" smtClean="0">
                          <a:solidFill>
                            <a:srgbClr val="0070C0"/>
                          </a:solidFill>
                          <a:latin typeface="Consolas" panose="020B0609020204030204" pitchFamily="49" charset="0"/>
                        </a:rPr>
                        <a:t>velocity_</a:t>
                      </a:r>
                      <a:endParaRPr lang="en-CA" sz="1600" dirty="0">
                        <a:solidFill>
                          <a:srgbClr val="0070C0"/>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649743487"/>
                  </a:ext>
                </a:extLst>
              </a:tr>
              <a:tr h="34296">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2567369453"/>
                  </a:ext>
                </a:extLst>
              </a:tr>
              <a:tr h="47248">
                <a:tc>
                  <a:txBody>
                    <a:bodyPr/>
                    <a:lstStyle/>
                    <a:p>
                      <a:endParaRPr lang="en-CA" sz="600" dirty="0"/>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en-CA"/>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2864219123"/>
                  </a:ext>
                </a:extLst>
              </a:tr>
              <a:tr h="486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70C0"/>
                          </a:solidFill>
                          <a:latin typeface="Consolas" panose="020B0609020204030204" pitchFamily="49" charset="0"/>
                        </a:rPr>
                        <a:t>mass_</a:t>
                      </a:r>
                      <a:endParaRPr lang="en-CA" sz="1600" dirty="0" smtClean="0">
                        <a:solidFill>
                          <a:srgbClr val="0070C0"/>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625460006"/>
                  </a:ext>
                </a:extLst>
              </a:tr>
            </a:tbl>
          </a:graphicData>
        </a:graphic>
      </p:graphicFrame>
      <p:sp>
        <p:nvSpPr>
          <p:cNvPr id="4" name="Rectangle 3"/>
          <p:cNvSpPr/>
          <p:nvPr/>
        </p:nvSpPr>
        <p:spPr>
          <a:xfrm>
            <a:off x="1155676" y="3140968"/>
            <a:ext cx="6832648" cy="1323439"/>
          </a:xfrm>
          <a:prstGeom prst="rect">
            <a:avLst/>
          </a:prstGeom>
        </p:spPr>
        <p:txBody>
          <a:bodyPr wrap="square">
            <a:spAutoFit/>
          </a:bodyPr>
          <a:lstStyle/>
          <a:p>
            <a:pPr indent="-114300"/>
            <a:r>
              <a:rPr lang="en-US" sz="1600" dirty="0">
                <a:latin typeface="Consolas" panose="020B0609020204030204" pitchFamily="49" charset="0"/>
              </a:rPr>
              <a:t>double speed( Body a ) {</a:t>
            </a:r>
          </a:p>
          <a:p>
            <a:pPr indent="-114300"/>
            <a:r>
              <a:rPr lang="en-US" sz="1600" dirty="0">
                <a:latin typeface="Consolas" panose="020B0609020204030204" pitchFamily="49" charset="0"/>
              </a:rPr>
              <a:t>    return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sqrt</a:t>
            </a:r>
            <a:r>
              <a:rPr lang="en-US" sz="1600" dirty="0">
                <a:latin typeface="Consolas" panose="020B0609020204030204" pitchFamily="49" charset="0"/>
              </a:rPr>
              <a:t>( </a:t>
            </a:r>
            <a:r>
              <a:rPr lang="en-US" sz="1600" dirty="0" err="1" smtClean="0">
                <a:latin typeface="Consolas" panose="020B0609020204030204" pitchFamily="49" charset="0"/>
              </a:rPr>
              <a:t>a.velocity</a:t>
            </a:r>
            <a:r>
              <a:rPr lang="en-US" sz="1600" dirty="0" smtClean="0">
                <a:latin typeface="Consolas" panose="020B0609020204030204" pitchFamily="49" charset="0"/>
              </a:rPr>
              <a:t>_[</a:t>
            </a:r>
            <a:r>
              <a:rPr lang="en-US" sz="1600" dirty="0">
                <a:latin typeface="Consolas" panose="020B0609020204030204" pitchFamily="49" charset="0"/>
              </a:rPr>
              <a:t>0]*</a:t>
            </a:r>
            <a:r>
              <a:rPr lang="en-US" sz="1600" dirty="0" err="1" smtClean="0">
                <a:latin typeface="Consolas" panose="020B0609020204030204" pitchFamily="49" charset="0"/>
              </a:rPr>
              <a:t>a.velocity</a:t>
            </a:r>
            <a:r>
              <a:rPr lang="en-US" sz="1600" dirty="0" smtClean="0">
                <a:latin typeface="Consolas" panose="020B0609020204030204" pitchFamily="49" charset="0"/>
              </a:rPr>
              <a:t>_[</a:t>
            </a:r>
            <a:r>
              <a:rPr lang="en-US" sz="1600" dirty="0">
                <a:latin typeface="Consolas" panose="020B0609020204030204" pitchFamily="49" charset="0"/>
              </a:rPr>
              <a:t>0]</a:t>
            </a:r>
          </a:p>
          <a:p>
            <a:pPr indent="-114300"/>
            <a:r>
              <a:rPr lang="en-US" sz="1600" dirty="0">
                <a:latin typeface="Consolas" panose="020B0609020204030204" pitchFamily="49" charset="0"/>
              </a:rPr>
              <a:t>                    + </a:t>
            </a:r>
            <a:r>
              <a:rPr lang="en-US" sz="1600" dirty="0" err="1" smtClean="0">
                <a:latin typeface="Consolas" panose="020B0609020204030204" pitchFamily="49" charset="0"/>
              </a:rPr>
              <a:t>a.velocity</a:t>
            </a:r>
            <a:r>
              <a:rPr lang="en-US" sz="1600" dirty="0" smtClean="0">
                <a:latin typeface="Consolas" panose="020B0609020204030204" pitchFamily="49" charset="0"/>
              </a:rPr>
              <a:t>_[</a:t>
            </a:r>
            <a:r>
              <a:rPr lang="en-US" sz="1600" dirty="0">
                <a:latin typeface="Consolas" panose="020B0609020204030204" pitchFamily="49" charset="0"/>
              </a:rPr>
              <a:t>1]*</a:t>
            </a:r>
            <a:r>
              <a:rPr lang="en-US" sz="1600" dirty="0" err="1" smtClean="0">
                <a:latin typeface="Consolas" panose="020B0609020204030204" pitchFamily="49" charset="0"/>
              </a:rPr>
              <a:t>a.velocity</a:t>
            </a:r>
            <a:r>
              <a:rPr lang="en-US" sz="1600" dirty="0" smtClean="0">
                <a:latin typeface="Consolas" panose="020B0609020204030204" pitchFamily="49" charset="0"/>
              </a:rPr>
              <a:t>_[</a:t>
            </a:r>
            <a:r>
              <a:rPr lang="en-US" sz="1600" dirty="0">
                <a:latin typeface="Consolas" panose="020B0609020204030204" pitchFamily="49" charset="0"/>
              </a:rPr>
              <a:t>1]</a:t>
            </a:r>
          </a:p>
          <a:p>
            <a:pPr indent="-114300"/>
            <a:r>
              <a:rPr lang="en-US" sz="1600" dirty="0">
                <a:latin typeface="Consolas" panose="020B0609020204030204" pitchFamily="49" charset="0"/>
              </a:rPr>
              <a:t>                    + </a:t>
            </a:r>
            <a:r>
              <a:rPr lang="en-US" sz="1600" dirty="0" err="1" smtClean="0">
                <a:latin typeface="Consolas" panose="020B0609020204030204" pitchFamily="49" charset="0"/>
              </a:rPr>
              <a:t>a.velocity</a:t>
            </a:r>
            <a:r>
              <a:rPr lang="en-US" sz="1600" dirty="0" smtClean="0">
                <a:latin typeface="Consolas" panose="020B0609020204030204" pitchFamily="49" charset="0"/>
              </a:rPr>
              <a:t>_[</a:t>
            </a:r>
            <a:r>
              <a:rPr lang="en-US" sz="1600" dirty="0">
                <a:latin typeface="Consolas" panose="020B0609020204030204" pitchFamily="49" charset="0"/>
              </a:rPr>
              <a:t>2]*</a:t>
            </a:r>
            <a:r>
              <a:rPr lang="en-US" sz="1600" dirty="0" err="1" smtClean="0">
                <a:latin typeface="Consolas" panose="020B0609020204030204" pitchFamily="49" charset="0"/>
              </a:rPr>
              <a:t>a.velocity</a:t>
            </a:r>
            <a:r>
              <a:rPr lang="en-US" sz="1600" dirty="0" smtClean="0">
                <a:latin typeface="Consolas" panose="020B0609020204030204" pitchFamily="49" charset="0"/>
              </a:rPr>
              <a:t>_[</a:t>
            </a:r>
            <a:r>
              <a:rPr lang="en-US" sz="1600" dirty="0">
                <a:latin typeface="Consolas" panose="020B0609020204030204" pitchFamily="49" charset="0"/>
              </a:rPr>
              <a:t>2] );</a:t>
            </a:r>
          </a:p>
          <a:p>
            <a:pPr indent="-114300"/>
            <a:r>
              <a:rPr lang="en-US" sz="1600" dirty="0">
                <a:latin typeface="Consolas" panose="020B0609020204030204" pitchFamily="49" charset="0"/>
              </a:rPr>
              <a:t>}</a:t>
            </a:r>
            <a:endParaRPr lang="en-CA"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556259796"/>
      </p:ext>
    </p:extLst>
  </p:cSld>
  <p:clrMapOvr>
    <a:masterClrMapping/>
  </p:clrMapOvr>
  <mc:AlternateContent xmlns:mc="http://schemas.openxmlformats.org/markup-compatibility/2006">
    <mc:Choice xmlns:p14="http://schemas.microsoft.com/office/powerpoint/2010/main" Requires="p14">
      <p:transition spd="slow" p14:dur="2000" advTm="35830"/>
    </mc:Choice>
    <mc:Fallback>
      <p:transition spd="slow" advTm="35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Objects as arguments</a:t>
            </a:r>
          </a:p>
        </p:txBody>
      </p:sp>
      <p:sp>
        <p:nvSpPr>
          <p:cNvPr id="3" name="Content Placeholder 2"/>
          <p:cNvSpPr>
            <a:spLocks noGrp="1"/>
          </p:cNvSpPr>
          <p:nvPr>
            <p:ph idx="1"/>
          </p:nvPr>
        </p:nvSpPr>
        <p:spPr>
          <a:xfrm>
            <a:off x="457200" y="1589809"/>
            <a:ext cx="8229600" cy="4525963"/>
          </a:xfrm>
        </p:spPr>
        <p:txBody>
          <a:bodyPr/>
          <a:lstStyle/>
          <a:p>
            <a:r>
              <a:rPr lang="en-CA" dirty="0" smtClean="0"/>
              <a:t>The result is calculated put back onto the call stack:</a:t>
            </a:r>
            <a:endParaRPr lang="en-CA" dirty="0">
              <a:latin typeface="Times New Roman" panose="02020603050405020304" pitchFamily="18" charset="0"/>
              <a:cs typeface="Times New Roman" panose="02020603050405020304" pitchFamily="18" charset="0"/>
            </a:endParaRPr>
          </a:p>
          <a:p>
            <a:pPr marL="800100" lvl="2" indent="0">
              <a:buNone/>
            </a:pPr>
            <a:r>
              <a:rPr lang="en-US" sz="1600" dirty="0" err="1">
                <a:solidFill>
                  <a:schemeClr val="bg1">
                    <a:lumMod val="75000"/>
                  </a:schemeClr>
                </a:solidFill>
                <a:latin typeface="Consolas" panose="020B0609020204030204" pitchFamily="49" charset="0"/>
              </a:rPr>
              <a:t>int</a:t>
            </a:r>
            <a:r>
              <a:rPr lang="en-US" sz="1600" dirty="0">
                <a:solidFill>
                  <a:schemeClr val="bg1">
                    <a:lumMod val="75000"/>
                  </a:schemeClr>
                </a:solidFill>
                <a:latin typeface="Consolas" panose="020B0609020204030204" pitchFamily="49" charset="0"/>
              </a:rPr>
              <a:t> main() {</a:t>
            </a:r>
          </a:p>
          <a:p>
            <a:pPr marL="800100" lvl="2" indent="0">
              <a:buNone/>
            </a:pPr>
            <a:r>
              <a:rPr lang="en-US" sz="1600" dirty="0">
                <a:solidFill>
                  <a:schemeClr val="bg1">
                    <a:lumMod val="75000"/>
                  </a:schemeClr>
                </a:solidFill>
                <a:latin typeface="Consolas" panose="020B0609020204030204" pitchFamily="49" charset="0"/>
              </a:rPr>
              <a:t>    Body earth</a:t>
            </a:r>
            <a:r>
              <a:rPr lang="en-US" sz="1600" dirty="0" smtClean="0">
                <a:solidFill>
                  <a:schemeClr val="bg1">
                    <a:lumMod val="75000"/>
                  </a:schemeClr>
                </a:solidFill>
                <a:latin typeface="Consolas" panose="020B0609020204030204" pitchFamily="49" charset="0"/>
              </a:rPr>
              <a:t>{ {</a:t>
            </a:r>
            <a:r>
              <a:rPr lang="en-US" sz="1600" dirty="0">
                <a:solidFill>
                  <a:schemeClr val="bg1">
                    <a:lumMod val="75000"/>
                  </a:schemeClr>
                </a:solidFill>
                <a:latin typeface="Consolas" panose="020B0609020204030204" pitchFamily="49" charset="0"/>
              </a:rPr>
              <a:t>149.6e6, 0, 0}, {0, 107.0e3, 0}, </a:t>
            </a:r>
            <a:r>
              <a:rPr lang="en-US" sz="1600" dirty="0" smtClean="0">
                <a:solidFill>
                  <a:schemeClr val="bg1">
                    <a:lumMod val="75000"/>
                  </a:schemeClr>
                </a:solidFill>
                <a:latin typeface="Consolas" panose="020B0609020204030204" pitchFamily="49" charset="0"/>
              </a:rPr>
              <a:t>5.972e24 };</a:t>
            </a:r>
            <a:endParaRPr lang="en-US" sz="1600" dirty="0">
              <a:solidFill>
                <a:schemeClr val="bg1">
                  <a:lumMod val="75000"/>
                </a:schemeClr>
              </a:solidFill>
              <a:latin typeface="Consolas" panose="020B0609020204030204" pitchFamily="49" charset="0"/>
            </a:endParaRPr>
          </a:p>
          <a:p>
            <a:pPr marL="800100" lvl="2" indent="0">
              <a:buNone/>
            </a:pPr>
            <a:r>
              <a:rPr lang="en-US" sz="1600" dirty="0" smtClean="0">
                <a:solidFill>
                  <a:schemeClr val="bg1">
                    <a:lumMod val="75000"/>
                  </a:schemeClr>
                </a:solidFill>
                <a:latin typeface="Consolas" panose="020B0609020204030204" pitchFamily="49" charset="0"/>
              </a:rPr>
              <a:t>    double </a:t>
            </a:r>
            <a:r>
              <a:rPr lang="en-US" sz="1600" dirty="0" err="1" smtClean="0">
                <a:solidFill>
                  <a:schemeClr val="bg1">
                    <a:lumMod val="75000"/>
                  </a:schemeClr>
                </a:solidFill>
                <a:latin typeface="Consolas" panose="020B0609020204030204" pitchFamily="49" charset="0"/>
              </a:rPr>
              <a:t>earth_speed</a:t>
            </a:r>
            <a:r>
              <a:rPr lang="en-US" sz="1600" dirty="0" smtClean="0">
                <a:solidFill>
                  <a:schemeClr val="bg1">
                    <a:lumMod val="75000"/>
                  </a:schemeClr>
                </a:solidFill>
                <a:latin typeface="Consolas" panose="020B0609020204030204" pitchFamily="49" charset="0"/>
              </a:rPr>
              <a:t>{ </a:t>
            </a:r>
            <a:r>
              <a:rPr lang="en-US" sz="1600" dirty="0" smtClean="0">
                <a:solidFill>
                  <a:schemeClr val="bg1">
                    <a:lumMod val="75000"/>
                  </a:schemeClr>
                </a:solidFill>
                <a:latin typeface="Consolas" panose="020B0609020204030204" pitchFamily="49" charset="0"/>
              </a:rPr>
              <a:t>speed( earth </a:t>
            </a:r>
            <a:r>
              <a:rPr lang="en-US" sz="1600" dirty="0" smtClean="0">
                <a:solidFill>
                  <a:schemeClr val="bg1">
                    <a:lumMod val="75000"/>
                  </a:schemeClr>
                </a:solidFill>
                <a:latin typeface="Consolas" panose="020B0609020204030204" pitchFamily="49" charset="0"/>
              </a:rPr>
              <a:t>) };</a:t>
            </a:r>
            <a:endParaRPr lang="en-US" sz="1600" dirty="0" smtClean="0">
              <a:solidFill>
                <a:schemeClr val="bg1">
                  <a:lumMod val="75000"/>
                </a:schemeClr>
              </a:solidFill>
              <a:latin typeface="Consolas" panose="020B0609020204030204" pitchFamily="49" charset="0"/>
            </a:endParaRPr>
          </a:p>
          <a:p>
            <a:pPr marL="800100" lvl="2" indent="0">
              <a:buNone/>
            </a:pPr>
            <a:endParaRPr lang="en-US" sz="1600" dirty="0" smtClean="0">
              <a:latin typeface="Consolas" panose="020B0609020204030204" pitchFamily="49" charset="0"/>
            </a:endParaRP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endParaRPr lang="en-US" sz="1600" dirty="0">
              <a:latin typeface="Consolas" panose="020B0609020204030204" pitchFamily="49"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540160734"/>
              </p:ext>
            </p:extLst>
          </p:nvPr>
        </p:nvGraphicFramePr>
        <p:xfrm>
          <a:off x="3923928" y="5411104"/>
          <a:ext cx="3744417" cy="1280160"/>
        </p:xfrm>
        <a:graphic>
          <a:graphicData uri="http://schemas.openxmlformats.org/drawingml/2006/table">
            <a:tbl>
              <a:tblPr>
                <a:tableStyleId>{2D5ABB26-0587-4C30-8999-92F81FD0307C}</a:tableStyleId>
              </a:tblPr>
              <a:tblGrid>
                <a:gridCol w="1248139">
                  <a:extLst>
                    <a:ext uri="{9D8B030D-6E8A-4147-A177-3AD203B41FA5}">
                      <a16:colId xmlns:a16="http://schemas.microsoft.com/office/drawing/2014/main" xmlns="" val="2132555372"/>
                    </a:ext>
                  </a:extLst>
                </a:gridCol>
                <a:gridCol w="1248139">
                  <a:extLst>
                    <a:ext uri="{9D8B030D-6E8A-4147-A177-3AD203B41FA5}">
                      <a16:colId xmlns:a16="http://schemas.microsoft.com/office/drawing/2014/main" xmlns="" val="4233560892"/>
                    </a:ext>
                  </a:extLst>
                </a:gridCol>
                <a:gridCol w="1248139">
                  <a:extLst>
                    <a:ext uri="{9D8B030D-6E8A-4147-A177-3AD203B41FA5}">
                      <a16:colId xmlns:a16="http://schemas.microsoft.com/office/drawing/2014/main" xmlns="" val="3872355737"/>
                    </a:ext>
                  </a:extLst>
                </a:gridCol>
              </a:tblGrid>
              <a:tr h="486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7030A0"/>
                          </a:solidFill>
                          <a:latin typeface="Consolas" panose="020B0609020204030204" pitchFamily="49" charset="0"/>
                        </a:rPr>
                        <a:t>107000</a:t>
                      </a:r>
                      <a:endParaRPr lang="en-CA" sz="1600" dirty="0" smtClean="0">
                        <a:solidFill>
                          <a:srgbClr val="7030A0"/>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C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solidFill>
                          <a:schemeClr val="tx1"/>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b="0" dirty="0" smtClean="0">
                        <a:solidFill>
                          <a:srgbClr val="7030A0"/>
                        </a:solidFill>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73808491"/>
                  </a:ext>
                </a:extLst>
              </a:tr>
              <a:tr h="486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smtClean="0">
                          <a:solidFill>
                            <a:srgbClr val="FF0000"/>
                          </a:solidFill>
                          <a:latin typeface="Consolas" panose="020B0609020204030204" pitchFamily="49" charset="0"/>
                        </a:rPr>
                        <a:t>earth_speed</a:t>
                      </a:r>
                      <a:endParaRPr lang="en-CA" sz="1600" dirty="0" smtClean="0">
                        <a:solidFill>
                          <a:srgbClr val="FF0000"/>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solidFill>
                          <a:srgbClr val="FF0000"/>
                        </a:solidFill>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4002251077"/>
                  </a:ext>
                </a:extLst>
              </a:tr>
              <a:tr h="342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70C0"/>
                          </a:solidFill>
                          <a:latin typeface="Consolas" panose="020B0609020204030204" pitchFamily="49" charset="0"/>
                        </a:rPr>
                        <a:t>position_</a:t>
                      </a:r>
                      <a:endParaRPr lang="en-CA" sz="1600" dirty="0" smtClean="0">
                        <a:solidFill>
                          <a:srgbClr val="0070C0"/>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row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70C0"/>
                          </a:solidFill>
                          <a:latin typeface="Consolas" panose="020B0609020204030204" pitchFamily="49" charset="0"/>
                        </a:rPr>
                        <a:t>earth</a:t>
                      </a:r>
                      <a:endParaRPr lang="en-CA" sz="1600" dirty="0" smtClean="0">
                        <a:solidFill>
                          <a:srgbClr val="0070C0"/>
                        </a:solidFill>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3671602099"/>
                  </a:ext>
                </a:extLst>
              </a:tr>
              <a:tr h="34296">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3908340952"/>
                  </a:ext>
                </a:extLst>
              </a:tr>
              <a:tr h="34296">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3674155508"/>
                  </a:ext>
                </a:extLst>
              </a:tr>
              <a:tr h="34296">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rowSpan="3">
                  <a:txBody>
                    <a:bodyPr/>
                    <a:lstStyle/>
                    <a:p>
                      <a:r>
                        <a:rPr lang="en-US" sz="1600" dirty="0" smtClean="0">
                          <a:solidFill>
                            <a:srgbClr val="0070C0"/>
                          </a:solidFill>
                          <a:latin typeface="Consolas" panose="020B0609020204030204" pitchFamily="49" charset="0"/>
                        </a:rPr>
                        <a:t>velocity_</a:t>
                      </a:r>
                      <a:endParaRPr lang="en-CA" sz="1600" dirty="0">
                        <a:solidFill>
                          <a:srgbClr val="0070C0"/>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649743487"/>
                  </a:ext>
                </a:extLst>
              </a:tr>
              <a:tr h="34296">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2567369453"/>
                  </a:ext>
                </a:extLst>
              </a:tr>
              <a:tr h="47248">
                <a:tc>
                  <a:txBody>
                    <a:bodyPr/>
                    <a:lstStyle/>
                    <a:p>
                      <a:endParaRPr lang="en-CA" sz="600" dirty="0"/>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en-CA"/>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2864219123"/>
                  </a:ext>
                </a:extLst>
              </a:tr>
              <a:tr h="486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70C0"/>
                          </a:solidFill>
                          <a:latin typeface="Consolas" panose="020B0609020204030204" pitchFamily="49" charset="0"/>
                        </a:rPr>
                        <a:t>mass_</a:t>
                      </a:r>
                      <a:endParaRPr lang="en-CA" sz="1600" dirty="0" smtClean="0">
                        <a:solidFill>
                          <a:srgbClr val="0070C0"/>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625460006"/>
                  </a:ext>
                </a:extLst>
              </a:tr>
            </a:tbl>
          </a:graphicData>
        </a:graphic>
      </p:graphicFrame>
      <p:sp>
        <p:nvSpPr>
          <p:cNvPr id="4" name="Rectangle 3"/>
          <p:cNvSpPr/>
          <p:nvPr/>
        </p:nvSpPr>
        <p:spPr>
          <a:xfrm>
            <a:off x="1155676" y="3140968"/>
            <a:ext cx="6832648" cy="1323439"/>
          </a:xfrm>
          <a:prstGeom prst="rect">
            <a:avLst/>
          </a:prstGeom>
        </p:spPr>
        <p:txBody>
          <a:bodyPr wrap="square">
            <a:spAutoFit/>
          </a:bodyPr>
          <a:lstStyle/>
          <a:p>
            <a:pPr indent="-114300"/>
            <a:r>
              <a:rPr lang="en-US" sz="1600" dirty="0">
                <a:latin typeface="Consolas" panose="020B0609020204030204" pitchFamily="49" charset="0"/>
              </a:rPr>
              <a:t>double speed( Body a ) {</a:t>
            </a:r>
          </a:p>
          <a:p>
            <a:pPr indent="-114300"/>
            <a:r>
              <a:rPr lang="en-US" sz="1600" dirty="0">
                <a:latin typeface="Consolas" panose="020B0609020204030204" pitchFamily="49" charset="0"/>
              </a:rPr>
              <a:t>    return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sqrt</a:t>
            </a:r>
            <a:r>
              <a:rPr lang="en-US" sz="1600" dirty="0">
                <a:latin typeface="Consolas" panose="020B0609020204030204" pitchFamily="49" charset="0"/>
              </a:rPr>
              <a:t>( </a:t>
            </a:r>
            <a:r>
              <a:rPr lang="en-US" sz="1600" dirty="0" err="1" smtClean="0">
                <a:latin typeface="Consolas" panose="020B0609020204030204" pitchFamily="49" charset="0"/>
              </a:rPr>
              <a:t>a.velocity</a:t>
            </a:r>
            <a:r>
              <a:rPr lang="en-US" sz="1600" dirty="0" smtClean="0">
                <a:latin typeface="Consolas" panose="020B0609020204030204" pitchFamily="49" charset="0"/>
              </a:rPr>
              <a:t>_[</a:t>
            </a:r>
            <a:r>
              <a:rPr lang="en-US" sz="1600" dirty="0">
                <a:latin typeface="Consolas" panose="020B0609020204030204" pitchFamily="49" charset="0"/>
              </a:rPr>
              <a:t>0]*</a:t>
            </a:r>
            <a:r>
              <a:rPr lang="en-US" sz="1600" dirty="0" err="1" smtClean="0">
                <a:latin typeface="Consolas" panose="020B0609020204030204" pitchFamily="49" charset="0"/>
              </a:rPr>
              <a:t>a.velocity</a:t>
            </a:r>
            <a:r>
              <a:rPr lang="en-US" sz="1600" dirty="0" smtClean="0">
                <a:latin typeface="Consolas" panose="020B0609020204030204" pitchFamily="49" charset="0"/>
              </a:rPr>
              <a:t>_[</a:t>
            </a:r>
            <a:r>
              <a:rPr lang="en-US" sz="1600" dirty="0">
                <a:latin typeface="Consolas" panose="020B0609020204030204" pitchFamily="49" charset="0"/>
              </a:rPr>
              <a:t>0]</a:t>
            </a:r>
          </a:p>
          <a:p>
            <a:pPr indent="-114300"/>
            <a:r>
              <a:rPr lang="en-US" sz="1600" dirty="0">
                <a:latin typeface="Consolas" panose="020B0609020204030204" pitchFamily="49" charset="0"/>
              </a:rPr>
              <a:t>                    + </a:t>
            </a:r>
            <a:r>
              <a:rPr lang="en-US" sz="1600" dirty="0" err="1" smtClean="0">
                <a:latin typeface="Consolas" panose="020B0609020204030204" pitchFamily="49" charset="0"/>
              </a:rPr>
              <a:t>a.velocity</a:t>
            </a:r>
            <a:r>
              <a:rPr lang="en-US" sz="1600" dirty="0" smtClean="0">
                <a:latin typeface="Consolas" panose="020B0609020204030204" pitchFamily="49" charset="0"/>
              </a:rPr>
              <a:t>_[</a:t>
            </a:r>
            <a:r>
              <a:rPr lang="en-US" sz="1600" dirty="0">
                <a:latin typeface="Consolas" panose="020B0609020204030204" pitchFamily="49" charset="0"/>
              </a:rPr>
              <a:t>1]*</a:t>
            </a:r>
            <a:r>
              <a:rPr lang="en-US" sz="1600" dirty="0" err="1" smtClean="0">
                <a:latin typeface="Consolas" panose="020B0609020204030204" pitchFamily="49" charset="0"/>
              </a:rPr>
              <a:t>a.velocity</a:t>
            </a:r>
            <a:r>
              <a:rPr lang="en-US" sz="1600" dirty="0" smtClean="0">
                <a:latin typeface="Consolas" panose="020B0609020204030204" pitchFamily="49" charset="0"/>
              </a:rPr>
              <a:t>_[</a:t>
            </a:r>
            <a:r>
              <a:rPr lang="en-US" sz="1600" dirty="0">
                <a:latin typeface="Consolas" panose="020B0609020204030204" pitchFamily="49" charset="0"/>
              </a:rPr>
              <a:t>1]</a:t>
            </a:r>
          </a:p>
          <a:p>
            <a:pPr indent="-114300"/>
            <a:r>
              <a:rPr lang="en-US" sz="1600" dirty="0">
                <a:latin typeface="Consolas" panose="020B0609020204030204" pitchFamily="49" charset="0"/>
              </a:rPr>
              <a:t>                    + </a:t>
            </a:r>
            <a:r>
              <a:rPr lang="en-US" sz="1600" dirty="0" err="1" smtClean="0">
                <a:latin typeface="Consolas" panose="020B0609020204030204" pitchFamily="49" charset="0"/>
              </a:rPr>
              <a:t>a.velocity</a:t>
            </a:r>
            <a:r>
              <a:rPr lang="en-US" sz="1600" dirty="0" smtClean="0">
                <a:latin typeface="Consolas" panose="020B0609020204030204" pitchFamily="49" charset="0"/>
              </a:rPr>
              <a:t>_[</a:t>
            </a:r>
            <a:r>
              <a:rPr lang="en-US" sz="1600" dirty="0">
                <a:latin typeface="Consolas" panose="020B0609020204030204" pitchFamily="49" charset="0"/>
              </a:rPr>
              <a:t>2]*</a:t>
            </a:r>
            <a:r>
              <a:rPr lang="en-US" sz="1600" dirty="0" err="1" smtClean="0">
                <a:latin typeface="Consolas" panose="020B0609020204030204" pitchFamily="49" charset="0"/>
              </a:rPr>
              <a:t>a.velocity</a:t>
            </a:r>
            <a:r>
              <a:rPr lang="en-US" sz="1600" dirty="0" smtClean="0">
                <a:latin typeface="Consolas" panose="020B0609020204030204" pitchFamily="49" charset="0"/>
              </a:rPr>
              <a:t>_[</a:t>
            </a:r>
            <a:r>
              <a:rPr lang="en-US" sz="1600" dirty="0">
                <a:latin typeface="Consolas" panose="020B0609020204030204" pitchFamily="49" charset="0"/>
              </a:rPr>
              <a:t>2] );</a:t>
            </a:r>
          </a:p>
          <a:p>
            <a:pPr indent="-114300"/>
            <a:r>
              <a:rPr lang="en-US" sz="1600" dirty="0">
                <a:latin typeface="Consolas" panose="020B0609020204030204" pitchFamily="49" charset="0"/>
              </a:rPr>
              <a:t>}</a:t>
            </a:r>
            <a:endParaRPr lang="en-CA"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431986598"/>
      </p:ext>
    </p:extLst>
  </p:cSld>
  <p:clrMapOvr>
    <a:masterClrMapping/>
  </p:clrMapOvr>
  <mc:AlternateContent xmlns:mc="http://schemas.openxmlformats.org/markup-compatibility/2006">
    <mc:Choice xmlns:p14="http://schemas.microsoft.com/office/powerpoint/2010/main" Requires="p14">
      <p:transition spd="slow" p14:dur="2000" advTm="11284"/>
    </mc:Choice>
    <mc:Fallback>
      <p:transition spd="slow" advTm="112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Objects as arguments</a:t>
            </a:r>
            <a:endParaRPr lang="en-CA" dirty="0"/>
          </a:p>
        </p:txBody>
      </p:sp>
      <p:sp>
        <p:nvSpPr>
          <p:cNvPr id="3" name="Content Placeholder 2"/>
          <p:cNvSpPr>
            <a:spLocks noGrp="1"/>
          </p:cNvSpPr>
          <p:nvPr>
            <p:ph idx="1"/>
          </p:nvPr>
        </p:nvSpPr>
        <p:spPr/>
        <p:txBody>
          <a:bodyPr/>
          <a:lstStyle/>
          <a:p>
            <a:r>
              <a:rPr lang="en-CA" dirty="0" smtClean="0"/>
              <a:t>The returned value is copied to </a:t>
            </a:r>
            <a:r>
              <a:rPr lang="en-CA" dirty="0" err="1" smtClean="0">
                <a:latin typeface="Consolas" panose="020B0609020204030204" pitchFamily="49" charset="0"/>
              </a:rPr>
              <a:t>earth_speed</a:t>
            </a:r>
            <a:r>
              <a:rPr lang="en-CA" dirty="0" smtClean="0"/>
              <a:t> and subsequently used</a:t>
            </a:r>
            <a:endParaRPr lang="en-CA" dirty="0">
              <a:latin typeface="Times New Roman" panose="02020603050405020304" pitchFamily="18" charset="0"/>
              <a:cs typeface="Times New Roman" panose="02020603050405020304" pitchFamily="18" charset="0"/>
            </a:endParaRPr>
          </a:p>
          <a:p>
            <a:pPr marL="800100" lvl="2" indent="0">
              <a:buNone/>
            </a:pPr>
            <a:r>
              <a:rPr lang="en-US" sz="1600" dirty="0" err="1">
                <a:latin typeface="Consolas" panose="020B0609020204030204" pitchFamily="49" charset="0"/>
              </a:rPr>
              <a:t>int</a:t>
            </a:r>
            <a:r>
              <a:rPr lang="en-US" sz="1600" dirty="0">
                <a:latin typeface="Consolas" panose="020B0609020204030204" pitchFamily="49" charset="0"/>
              </a:rPr>
              <a:t> main() {</a:t>
            </a:r>
          </a:p>
          <a:p>
            <a:pPr marL="800100" lvl="2" indent="0">
              <a:buNone/>
            </a:pPr>
            <a:r>
              <a:rPr lang="en-US" sz="1600" dirty="0">
                <a:latin typeface="Consolas" panose="020B0609020204030204" pitchFamily="49" charset="0"/>
              </a:rPr>
              <a:t>    </a:t>
            </a:r>
            <a:r>
              <a:rPr lang="en-US" sz="1600" dirty="0">
                <a:solidFill>
                  <a:srgbClr val="0070C0"/>
                </a:solidFill>
                <a:latin typeface="Consolas" panose="020B0609020204030204" pitchFamily="49" charset="0"/>
              </a:rPr>
              <a:t>Body earth</a:t>
            </a:r>
            <a:r>
              <a:rPr lang="en-US" sz="1600" dirty="0" smtClean="0">
                <a:solidFill>
                  <a:srgbClr val="0070C0"/>
                </a:solidFill>
                <a:latin typeface="Consolas" panose="020B0609020204030204" pitchFamily="49" charset="0"/>
              </a:rPr>
              <a:t>{ {</a:t>
            </a:r>
            <a:r>
              <a:rPr lang="en-US" sz="1600" dirty="0">
                <a:solidFill>
                  <a:srgbClr val="0070C0"/>
                </a:solidFill>
                <a:latin typeface="Consolas" panose="020B0609020204030204" pitchFamily="49" charset="0"/>
              </a:rPr>
              <a:t>149.6e6, 0, 0}, {0, 107.0e3, 0}, </a:t>
            </a:r>
            <a:r>
              <a:rPr lang="en-US" sz="1600" dirty="0" smtClean="0">
                <a:solidFill>
                  <a:srgbClr val="0070C0"/>
                </a:solidFill>
                <a:latin typeface="Consolas" panose="020B0609020204030204" pitchFamily="49" charset="0"/>
              </a:rPr>
              <a:t>5.972e24 };</a:t>
            </a:r>
            <a:endParaRPr lang="en-US" sz="1600" dirty="0">
              <a:solidFill>
                <a:srgbClr val="0070C0"/>
              </a:solidFill>
              <a:latin typeface="Consolas" panose="020B0609020204030204" pitchFamily="49" charset="0"/>
            </a:endParaRPr>
          </a:p>
          <a:p>
            <a:pPr marL="800100" lvl="2" indent="0">
              <a:buNone/>
            </a:pPr>
            <a:r>
              <a:rPr lang="en-US" sz="1600" dirty="0">
                <a:latin typeface="Consolas" panose="020B0609020204030204" pitchFamily="49" charset="0"/>
              </a:rPr>
              <a:t>    double </a:t>
            </a:r>
            <a:r>
              <a:rPr lang="en-US" sz="1600" dirty="0" err="1" smtClean="0">
                <a:latin typeface="Consolas" panose="020B0609020204030204" pitchFamily="49" charset="0"/>
              </a:rPr>
              <a:t>earth_speed</a:t>
            </a:r>
            <a:r>
              <a:rPr lang="en-US" sz="1600" dirty="0" smtClean="0">
                <a:latin typeface="Consolas" panose="020B0609020204030204" pitchFamily="49" charset="0"/>
              </a:rPr>
              <a:t>{ </a:t>
            </a:r>
            <a:r>
              <a:rPr lang="en-US" sz="1600" dirty="0">
                <a:latin typeface="Consolas" panose="020B0609020204030204" pitchFamily="49" charset="0"/>
              </a:rPr>
              <a:t>speed( earth </a:t>
            </a:r>
            <a:r>
              <a:rPr lang="en-US" sz="1600" dirty="0" smtClean="0">
                <a:latin typeface="Consolas" panose="020B0609020204030204" pitchFamily="49" charset="0"/>
              </a:rPr>
              <a:t>) };</a:t>
            </a:r>
            <a:endParaRPr lang="en-US" sz="1600" dirty="0">
              <a:latin typeface="Consolas" panose="020B0609020204030204" pitchFamily="49" charset="0"/>
            </a:endParaRP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 1 km/h = 0.000172603 mi/s</a:t>
            </a:r>
          </a:p>
          <a:p>
            <a:pPr marL="800100" lvl="2" indent="0">
              <a:buNone/>
            </a:pPr>
            <a:r>
              <a:rPr lang="en-US" sz="1600" dirty="0">
                <a:latin typeface="Consolas" panose="020B0609020204030204" pitchFamily="49" charset="0"/>
              </a:rPr>
              <a: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cout</a:t>
            </a:r>
            <a:r>
              <a:rPr lang="en-US" sz="1600" dirty="0">
                <a:latin typeface="Consolas" panose="020B0609020204030204" pitchFamily="49" charset="0"/>
              </a:rPr>
              <a:t> &lt;&lt; </a:t>
            </a:r>
            <a:r>
              <a:rPr lang="en-US" sz="1600" dirty="0" smtClean="0">
                <a:latin typeface="Consolas" panose="020B0609020204030204" pitchFamily="49" charset="0"/>
              </a:rPr>
              <a:t>"That's </a:t>
            </a:r>
            <a:r>
              <a:rPr lang="en-US" sz="1600" dirty="0">
                <a:latin typeface="Consolas" panose="020B0609020204030204" pitchFamily="49" charset="0"/>
              </a:rPr>
              <a:t>orbiting at " </a:t>
            </a:r>
          </a:p>
          <a:p>
            <a:pPr marL="800100" lvl="2" indent="0">
              <a:buNone/>
            </a:pPr>
            <a:r>
              <a:rPr lang="en-US" sz="1600" dirty="0">
                <a:latin typeface="Consolas" panose="020B0609020204030204" pitchFamily="49" charset="0"/>
              </a:rPr>
              <a:t>              &lt;&lt; (0.000172603*</a:t>
            </a:r>
            <a:r>
              <a:rPr lang="en-US" sz="1600" dirty="0" err="1">
                <a:latin typeface="Consolas" panose="020B0609020204030204" pitchFamily="49" charset="0"/>
              </a:rPr>
              <a:t>earth_speed</a:t>
            </a:r>
            <a:r>
              <a:rPr lang="en-US" sz="1600" dirty="0">
                <a:latin typeface="Consolas" panose="020B0609020204030204" pitchFamily="49" charset="0"/>
              </a:rPr>
              <a:t>)</a:t>
            </a:r>
          </a:p>
          <a:p>
            <a:pPr marL="800100" lvl="2" indent="0">
              <a:buNone/>
            </a:pPr>
            <a:r>
              <a:rPr lang="en-US" sz="1600" dirty="0">
                <a:latin typeface="Consolas" panose="020B0609020204030204" pitchFamily="49" charset="0"/>
              </a:rPr>
              <a:t>              &lt;&lt; " miles a second, so it's reckoned." </a:t>
            </a:r>
          </a:p>
          <a:p>
            <a:pPr marL="800100" lvl="2" indent="0">
              <a:buNone/>
            </a:pPr>
            <a:r>
              <a:rPr lang="en-US" sz="1600" dirty="0">
                <a:latin typeface="Consolas" panose="020B0609020204030204" pitchFamily="49" charset="0"/>
              </a:rPr>
              <a:t>              &lt;&lt;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endl</a:t>
            </a:r>
            <a:r>
              <a:rPr lang="en-US" sz="1600" dirty="0" smtClean="0">
                <a:latin typeface="Consolas" panose="020B0609020204030204" pitchFamily="49" charset="0"/>
              </a:rPr>
              <a:t>;</a:t>
            </a:r>
            <a:r>
              <a:rPr lang="en-US" sz="1600" dirty="0">
                <a:latin typeface="Consolas" panose="020B0609020204030204" pitchFamily="49" charset="0"/>
              </a:rPr>
              <a:t> // Ref: Monty Python's "Galaxy Song"</a:t>
            </a:r>
          </a:p>
          <a:p>
            <a:pPr marL="800100" lvl="2" indent="0">
              <a:buNone/>
            </a:pPr>
            <a:endParaRPr lang="en-US" sz="1600" dirty="0">
              <a:latin typeface="Consolas" panose="020B0609020204030204" pitchFamily="49" charset="0"/>
            </a:endParaRPr>
          </a:p>
          <a:p>
            <a:pPr marL="800100" lvl="2" indent="0">
              <a:buNone/>
            </a:pPr>
            <a:r>
              <a:rPr lang="en-US" sz="1600" dirty="0">
                <a:latin typeface="Consolas" panose="020B0609020204030204" pitchFamily="49" charset="0"/>
              </a:rPr>
              <a:t>    return 0;</a:t>
            </a:r>
          </a:p>
          <a:p>
            <a:pPr marL="800100" lvl="2" indent="0">
              <a:buNone/>
            </a:pPr>
            <a:r>
              <a:rPr lang="en-US" sz="1600" dirty="0">
                <a:latin typeface="Consolas" panose="020B0609020204030204" pitchFamily="49" charset="0"/>
              </a:rPr>
              <a:t>}</a:t>
            </a:r>
          </a:p>
        </p:txBody>
      </p:sp>
      <p:graphicFrame>
        <p:nvGraphicFramePr>
          <p:cNvPr id="5" name="Table 4"/>
          <p:cNvGraphicFramePr>
            <a:graphicFrameLocks noGrp="1"/>
          </p:cNvGraphicFramePr>
          <p:nvPr>
            <p:extLst>
              <p:ext uri="{D42A27DB-BD31-4B8C-83A1-F6EECF244321}">
                <p14:modId xmlns:p14="http://schemas.microsoft.com/office/powerpoint/2010/main" val="288168821"/>
              </p:ext>
            </p:extLst>
          </p:nvPr>
        </p:nvGraphicFramePr>
        <p:xfrm>
          <a:off x="3923928" y="5658092"/>
          <a:ext cx="3744417" cy="1036320"/>
        </p:xfrm>
        <a:graphic>
          <a:graphicData uri="http://schemas.openxmlformats.org/drawingml/2006/table">
            <a:tbl>
              <a:tblPr>
                <a:tableStyleId>{2D5ABB26-0587-4C30-8999-92F81FD0307C}</a:tableStyleId>
              </a:tblPr>
              <a:tblGrid>
                <a:gridCol w="1248139">
                  <a:extLst>
                    <a:ext uri="{9D8B030D-6E8A-4147-A177-3AD203B41FA5}">
                      <a16:colId xmlns:a16="http://schemas.microsoft.com/office/drawing/2014/main" xmlns="" val="2132555372"/>
                    </a:ext>
                  </a:extLst>
                </a:gridCol>
                <a:gridCol w="1248139">
                  <a:extLst>
                    <a:ext uri="{9D8B030D-6E8A-4147-A177-3AD203B41FA5}">
                      <a16:colId xmlns:a16="http://schemas.microsoft.com/office/drawing/2014/main" xmlns="" val="4233560892"/>
                    </a:ext>
                  </a:extLst>
                </a:gridCol>
                <a:gridCol w="1248139">
                  <a:extLst>
                    <a:ext uri="{9D8B030D-6E8A-4147-A177-3AD203B41FA5}">
                      <a16:colId xmlns:a16="http://schemas.microsoft.com/office/drawing/2014/main" xmlns="" val="3872355737"/>
                    </a:ext>
                  </a:extLst>
                </a:gridCol>
              </a:tblGrid>
              <a:tr h="486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chemeClr val="tx1"/>
                          </a:solidFill>
                          <a:latin typeface="Consolas" panose="020B0609020204030204" pitchFamily="49" charset="0"/>
                        </a:rPr>
                        <a:t>107000</a:t>
                      </a:r>
                      <a:endParaRPr lang="en-CA" sz="1600" dirty="0" smtClean="0">
                        <a:solidFill>
                          <a:schemeClr val="tx1"/>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err="1" smtClean="0">
                          <a:solidFill>
                            <a:srgbClr val="FF0000"/>
                          </a:solidFill>
                          <a:latin typeface="Consolas" panose="020B0609020204030204" pitchFamily="49" charset="0"/>
                        </a:rPr>
                        <a:t>earth_speed</a:t>
                      </a:r>
                      <a:endParaRPr lang="en-CA" sz="1600" dirty="0" smtClean="0">
                        <a:solidFill>
                          <a:srgbClr val="FF0000"/>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h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solidFill>
                          <a:srgbClr val="FF0000"/>
                        </a:solidFill>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4002251077"/>
                  </a:ext>
                </a:extLst>
              </a:tr>
              <a:tr h="3429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70C0"/>
                          </a:solidFill>
                          <a:latin typeface="Consolas" panose="020B0609020204030204" pitchFamily="49" charset="0"/>
                        </a:rPr>
                        <a:t>position_</a:t>
                      </a:r>
                      <a:endParaRPr lang="en-CA" sz="1600" dirty="0" smtClean="0">
                        <a:solidFill>
                          <a:srgbClr val="0070C0"/>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rowSpan="7">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70C0"/>
                          </a:solidFill>
                          <a:latin typeface="Consolas" panose="020B0609020204030204" pitchFamily="49" charset="0"/>
                        </a:rPr>
                        <a:t>earth</a:t>
                      </a:r>
                      <a:endParaRPr lang="en-CA" sz="1600" dirty="0" smtClean="0">
                        <a:solidFill>
                          <a:srgbClr val="0070C0"/>
                        </a:solidFill>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3671602099"/>
                  </a:ext>
                </a:extLst>
              </a:tr>
              <a:tr h="34296">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3908340952"/>
                  </a:ext>
                </a:extLst>
              </a:tr>
              <a:tr h="34296">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3674155508"/>
                  </a:ext>
                </a:extLst>
              </a:tr>
              <a:tr h="34296">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rowSpan="3">
                  <a:txBody>
                    <a:bodyPr/>
                    <a:lstStyle/>
                    <a:p>
                      <a:r>
                        <a:rPr lang="en-US" sz="1600" dirty="0" smtClean="0">
                          <a:solidFill>
                            <a:srgbClr val="0070C0"/>
                          </a:solidFill>
                          <a:latin typeface="Consolas" panose="020B0609020204030204" pitchFamily="49" charset="0"/>
                        </a:rPr>
                        <a:t>velocity_</a:t>
                      </a:r>
                      <a:endParaRPr lang="en-CA" sz="1600" dirty="0">
                        <a:solidFill>
                          <a:srgbClr val="0070C0"/>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649743487"/>
                  </a:ext>
                </a:extLst>
              </a:tr>
              <a:tr h="34296">
                <a:tc>
                  <a:txBody>
                    <a:bodyPr/>
                    <a:lstStyle/>
                    <a:p>
                      <a:endParaRPr lang="en-CA" sz="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2567369453"/>
                  </a:ext>
                </a:extLst>
              </a:tr>
              <a:tr h="47248">
                <a:tc>
                  <a:txBody>
                    <a:bodyPr/>
                    <a:lstStyle/>
                    <a:p>
                      <a:endParaRPr lang="en-CA" sz="600" dirty="0"/>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vMerge="1">
                  <a:txBody>
                    <a:bodyPr/>
                    <a:lstStyle/>
                    <a:p>
                      <a:endParaRPr lang="en-CA"/>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endParaRPr lang="en-CA"/>
                    </a:p>
                  </a:txBody>
                  <a:tcPr/>
                </a:tc>
                <a:extLst>
                  <a:ext uri="{0D108BD9-81ED-4DB2-BD59-A6C34878D82A}">
                    <a16:rowId xmlns:a16="http://schemas.microsoft.com/office/drawing/2014/main" xmlns="" val="2864219123"/>
                  </a:ext>
                </a:extLst>
              </a:tr>
              <a:tr h="486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solidFill>
                            <a:srgbClr val="0070C0"/>
                          </a:solidFill>
                          <a:latin typeface="Consolas" panose="020B0609020204030204" pitchFamily="49" charset="0"/>
                        </a:rPr>
                        <a:t>mass_</a:t>
                      </a:r>
                      <a:endParaRPr lang="en-CA" sz="1600" dirty="0" smtClean="0">
                        <a:solidFill>
                          <a:srgbClr val="0070C0"/>
                        </a:solidFill>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625460006"/>
                  </a:ext>
                </a:extLst>
              </a:tr>
            </a:tbl>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917988842"/>
      </p:ext>
    </p:extLst>
  </p:cSld>
  <p:clrMapOvr>
    <a:masterClrMapping/>
  </p:clrMapOvr>
  <mc:AlternateContent xmlns:mc="http://schemas.openxmlformats.org/markup-compatibility/2006">
    <mc:Choice xmlns:p14="http://schemas.microsoft.com/office/powerpoint/2010/main" Requires="p14">
      <p:transition spd="slow" p14:dur="2000" advTm="19477"/>
    </mc:Choice>
    <mc:Fallback>
      <p:transition spd="slow" advTm="194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Return values</a:t>
            </a:r>
            <a:endParaRPr lang="en-CA" dirty="0"/>
          </a:p>
        </p:txBody>
      </p:sp>
      <p:sp>
        <p:nvSpPr>
          <p:cNvPr id="3" name="Content Placeholder 2"/>
          <p:cNvSpPr>
            <a:spLocks noGrp="1"/>
          </p:cNvSpPr>
          <p:nvPr>
            <p:ph idx="1"/>
          </p:nvPr>
        </p:nvSpPr>
        <p:spPr/>
        <p:txBody>
          <a:bodyPr/>
          <a:lstStyle/>
          <a:p>
            <a:r>
              <a:rPr lang="en-CA" dirty="0" smtClean="0"/>
              <a:t>Return values behave similarly:</a:t>
            </a:r>
          </a:p>
          <a:p>
            <a:pPr marL="800100" lvl="2" indent="0">
              <a:buNone/>
            </a:pPr>
            <a:r>
              <a:rPr lang="en-US" sz="1600" dirty="0" smtClean="0">
                <a:latin typeface="Consolas" panose="020B0609020204030204" pitchFamily="49" charset="0"/>
              </a:rPr>
              <a:t>Body </a:t>
            </a:r>
            <a:r>
              <a:rPr lang="en-US" sz="1600" dirty="0" err="1" smtClean="0">
                <a:latin typeface="Consolas" panose="020B0609020204030204" pitchFamily="49" charset="0"/>
              </a:rPr>
              <a:t>center_of_mass</a:t>
            </a:r>
            <a:r>
              <a:rPr lang="en-US" sz="1600" dirty="0" smtClean="0">
                <a:latin typeface="Consolas" panose="020B0609020204030204" pitchFamily="49" charset="0"/>
              </a:rPr>
              <a:t>( </a:t>
            </a:r>
            <a:r>
              <a:rPr lang="en-US" sz="1600" dirty="0">
                <a:latin typeface="Consolas" panose="020B0609020204030204" pitchFamily="49" charset="0"/>
              </a:rPr>
              <a:t>Body </a:t>
            </a:r>
            <a:r>
              <a:rPr lang="en-US" sz="1600" dirty="0" smtClean="0">
                <a:latin typeface="Consolas" panose="020B0609020204030204" pitchFamily="49" charset="0"/>
              </a:rPr>
              <a:t>a, Body b </a:t>
            </a:r>
            <a:r>
              <a:rPr lang="en-US" sz="1600" dirty="0">
                <a:latin typeface="Consolas" panose="020B0609020204030204" pitchFamily="49" charset="0"/>
              </a:rPr>
              <a:t>);</a:t>
            </a:r>
          </a:p>
          <a:p>
            <a:pPr marL="800100" lvl="2" indent="0">
              <a:buNone/>
            </a:pPr>
            <a:endParaRPr lang="en-US" sz="1600" dirty="0" smtClean="0">
              <a:latin typeface="Consolas" panose="020B0609020204030204" pitchFamily="49" charset="0"/>
            </a:endParaRPr>
          </a:p>
          <a:p>
            <a:pPr marL="800100" lvl="2" indent="0">
              <a:buNone/>
            </a:pPr>
            <a:r>
              <a:rPr lang="en-US" sz="1600" dirty="0">
                <a:latin typeface="Consolas" panose="020B0609020204030204" pitchFamily="49" charset="0"/>
              </a:rPr>
              <a:t>Body </a:t>
            </a:r>
            <a:r>
              <a:rPr lang="en-US" sz="1600" dirty="0" err="1">
                <a:latin typeface="Consolas" panose="020B0609020204030204" pitchFamily="49" charset="0"/>
              </a:rPr>
              <a:t>center_of_mass</a:t>
            </a:r>
            <a:r>
              <a:rPr lang="en-US" sz="1600" dirty="0">
                <a:latin typeface="Consolas" panose="020B0609020204030204" pitchFamily="49" charset="0"/>
              </a:rPr>
              <a:t>( Body a, Body b </a:t>
            </a:r>
            <a:r>
              <a:rPr lang="en-US" sz="1600" dirty="0" smtClean="0">
                <a:latin typeface="Consolas" panose="020B0609020204030204" pitchFamily="49" charset="0"/>
              </a:rPr>
              <a:t>) {</a:t>
            </a: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Body com</a:t>
            </a:r>
            <a:r>
              <a:rPr lang="en-US" sz="1600" dirty="0" smtClean="0">
                <a:latin typeface="Consolas" panose="020B0609020204030204" pitchFamily="49" charset="0"/>
              </a:rPr>
              <a:t>{ </a:t>
            </a:r>
            <a:r>
              <a:rPr lang="en-US" sz="1600" dirty="0">
                <a:latin typeface="Consolas" panose="020B0609020204030204" pitchFamily="49" charset="0"/>
              </a:rPr>
              <a:t>{</a:t>
            </a:r>
            <a:r>
              <a:rPr lang="en-US" sz="1600" dirty="0" smtClean="0">
                <a:latin typeface="Consolas" panose="020B0609020204030204" pitchFamily="49" charset="0"/>
              </a:rPr>
              <a:t>0.0,0.0,0</a:t>
            </a:r>
            <a:r>
              <a:rPr lang="en-US" sz="1600" dirty="0">
                <a:latin typeface="Consolas" panose="020B0609020204030204" pitchFamily="49" charset="0"/>
              </a:rPr>
              <a:t>.0}, </a:t>
            </a:r>
            <a:r>
              <a:rPr lang="en-US" sz="1600" dirty="0" smtClean="0">
                <a:latin typeface="Consolas" panose="020B0609020204030204" pitchFamily="49" charset="0"/>
              </a:rPr>
              <a:t>{</a:t>
            </a:r>
            <a:r>
              <a:rPr lang="en-US" sz="1600" dirty="0" smtClean="0">
                <a:latin typeface="Consolas" panose="020B0609020204030204" pitchFamily="49" charset="0"/>
              </a:rPr>
              <a:t>0.0,0.0,0</a:t>
            </a:r>
            <a:r>
              <a:rPr lang="en-US" sz="1600" dirty="0">
                <a:latin typeface="Consolas" panose="020B0609020204030204" pitchFamily="49" charset="0"/>
              </a:rPr>
              <a:t>.0}, </a:t>
            </a:r>
            <a:r>
              <a:rPr lang="en-US" sz="1600" dirty="0" err="1" smtClean="0">
                <a:latin typeface="Consolas" panose="020B0609020204030204" pitchFamily="49" charset="0"/>
              </a:rPr>
              <a:t>a.mass</a:t>
            </a:r>
            <a:r>
              <a:rPr lang="en-US" sz="1600" dirty="0" smtClean="0">
                <a:latin typeface="Consolas" panose="020B0609020204030204" pitchFamily="49" charset="0"/>
              </a:rPr>
              <a:t>_ </a:t>
            </a:r>
            <a:r>
              <a:rPr lang="en-US" sz="1600" dirty="0">
                <a:latin typeface="Consolas" panose="020B0609020204030204" pitchFamily="49" charset="0"/>
              </a:rPr>
              <a:t>+ </a:t>
            </a:r>
            <a:r>
              <a:rPr lang="en-US" sz="1600" dirty="0" err="1" smtClean="0">
                <a:latin typeface="Consolas" panose="020B0609020204030204" pitchFamily="49" charset="0"/>
              </a:rPr>
              <a:t>b.mass</a:t>
            </a:r>
            <a:r>
              <a:rPr lang="en-US" sz="1600" dirty="0" smtClean="0">
                <a:latin typeface="Consolas" panose="020B0609020204030204" pitchFamily="49" charset="0"/>
              </a:rPr>
              <a:t>_ };</a:t>
            </a:r>
            <a:endParaRPr lang="en-US" sz="1600" dirty="0" smtClean="0">
              <a:latin typeface="Consolas" panose="020B0609020204030204" pitchFamily="49" charset="0"/>
            </a:endParaRP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for (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size_k</a:t>
            </a:r>
            <a:r>
              <a:rPr lang="en-US" sz="1600" dirty="0" smtClean="0">
                <a:latin typeface="Consolas" panose="020B0609020204030204" pitchFamily="49" charset="0"/>
              </a:rPr>
              <a:t>{0}; k &lt; 3; ++k )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com.position</a:t>
            </a:r>
            <a:r>
              <a:rPr lang="en-US" sz="1600" dirty="0" smtClean="0">
                <a:latin typeface="Consolas" panose="020B0609020204030204" pitchFamily="49" charset="0"/>
              </a:rPr>
              <a:t>_[</a:t>
            </a:r>
            <a:r>
              <a:rPr lang="en-US" sz="1600" dirty="0" smtClean="0">
                <a:latin typeface="Consolas" panose="020B0609020204030204" pitchFamily="49" charset="0"/>
              </a:rPr>
              <a:t>k] = (</a:t>
            </a:r>
            <a:r>
              <a:rPr lang="en-US" sz="1600" dirty="0" err="1" smtClean="0">
                <a:latin typeface="Consolas" panose="020B0609020204030204" pitchFamily="49" charset="0"/>
              </a:rPr>
              <a:t>a.mass</a:t>
            </a:r>
            <a:r>
              <a:rPr lang="en-US" sz="1600" dirty="0" smtClean="0">
                <a:latin typeface="Consolas" panose="020B0609020204030204" pitchFamily="49" charset="0"/>
              </a:rPr>
              <a:t>_/</a:t>
            </a:r>
            <a:r>
              <a:rPr lang="en-US" sz="1600" dirty="0" err="1" smtClean="0">
                <a:latin typeface="Consolas" panose="020B0609020204030204" pitchFamily="49" charset="0"/>
              </a:rPr>
              <a:t>com.mass</a:t>
            </a:r>
            <a:r>
              <a:rPr lang="en-US" sz="1600" dirty="0" smtClean="0">
                <a:latin typeface="Consolas" panose="020B0609020204030204" pitchFamily="49" charset="0"/>
              </a:rPr>
              <a:t>_)*</a:t>
            </a:r>
            <a:r>
              <a:rPr lang="en-US" sz="1600" dirty="0" err="1" smtClean="0">
                <a:latin typeface="Consolas" panose="020B0609020204030204" pitchFamily="49" charset="0"/>
              </a:rPr>
              <a:t>a.position</a:t>
            </a:r>
            <a:r>
              <a:rPr lang="en-US" sz="1600" dirty="0" smtClean="0">
                <a:latin typeface="Consolas" panose="020B0609020204030204" pitchFamily="49" charset="0"/>
              </a:rPr>
              <a:t>_[</a:t>
            </a:r>
            <a:r>
              <a:rPr lang="en-US" sz="1600" dirty="0" smtClean="0">
                <a:latin typeface="Consolas" panose="020B0609020204030204" pitchFamily="49" charset="0"/>
              </a:rPr>
              <a:t>k]</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 (</a:t>
            </a:r>
            <a:r>
              <a:rPr lang="en-US" sz="1600" dirty="0" err="1" smtClean="0">
                <a:latin typeface="Consolas" panose="020B0609020204030204" pitchFamily="49" charset="0"/>
              </a:rPr>
              <a:t>b.mass</a:t>
            </a:r>
            <a:r>
              <a:rPr lang="en-US" sz="1600" dirty="0" smtClean="0">
                <a:latin typeface="Consolas" panose="020B0609020204030204" pitchFamily="49" charset="0"/>
              </a:rPr>
              <a:t>_/</a:t>
            </a:r>
            <a:r>
              <a:rPr lang="en-US" sz="1600" dirty="0" err="1" smtClean="0">
                <a:latin typeface="Consolas" panose="020B0609020204030204" pitchFamily="49" charset="0"/>
              </a:rPr>
              <a:t>com.mass</a:t>
            </a:r>
            <a:r>
              <a:rPr lang="en-US" sz="1600" dirty="0" smtClean="0">
                <a:latin typeface="Consolas" panose="020B0609020204030204" pitchFamily="49" charset="0"/>
              </a:rPr>
              <a:t>_)*</a:t>
            </a:r>
            <a:r>
              <a:rPr lang="en-US" sz="1600" dirty="0" err="1" smtClean="0">
                <a:latin typeface="Consolas" panose="020B0609020204030204" pitchFamily="49" charset="0"/>
              </a:rPr>
              <a:t>b.position</a:t>
            </a:r>
            <a:r>
              <a:rPr lang="en-US" sz="1600" dirty="0" smtClean="0">
                <a:latin typeface="Consolas" panose="020B0609020204030204" pitchFamily="49" charset="0"/>
              </a:rPr>
              <a:t>_[</a:t>
            </a:r>
            <a:r>
              <a:rPr lang="en-US" sz="1600" dirty="0" smtClean="0">
                <a:latin typeface="Consolas" panose="020B0609020204030204" pitchFamily="49" charset="0"/>
              </a:rPr>
              <a:t>k];</a:t>
            </a:r>
          </a:p>
          <a:p>
            <a:pPr marL="800100" lvl="2" indent="0">
              <a:buNone/>
            </a:pPr>
            <a:endParaRPr lang="en-US" sz="1600" dirty="0" smtClean="0">
              <a:latin typeface="Consolas" panose="020B0609020204030204" pitchFamily="49" charset="0"/>
            </a:endParaRPr>
          </a:p>
          <a:p>
            <a:pPr marL="800100" lvl="2" indent="0">
              <a:buNone/>
            </a:pPr>
            <a:r>
              <a:rPr lang="en-US" sz="1600" dirty="0" smtClean="0">
                <a:latin typeface="Consolas" panose="020B0609020204030204" pitchFamily="49" charset="0"/>
              </a:rPr>
              <a:t>        </a:t>
            </a:r>
            <a:r>
              <a:rPr lang="en-US" sz="1600" dirty="0" err="1" smtClean="0">
                <a:latin typeface="Consolas" panose="020B0609020204030204" pitchFamily="49" charset="0"/>
              </a:rPr>
              <a:t>com.velocity</a:t>
            </a:r>
            <a:r>
              <a:rPr lang="en-US" sz="1600" dirty="0" smtClean="0">
                <a:latin typeface="Consolas" panose="020B0609020204030204" pitchFamily="49" charset="0"/>
              </a:rPr>
              <a:t>_[</a:t>
            </a:r>
            <a:r>
              <a:rPr lang="en-US" sz="1600" dirty="0" smtClean="0">
                <a:latin typeface="Consolas" panose="020B0609020204030204" pitchFamily="49" charset="0"/>
              </a:rPr>
              <a:t>k</a:t>
            </a:r>
            <a:r>
              <a:rPr lang="en-US" sz="1600" dirty="0">
                <a:latin typeface="Consolas" panose="020B0609020204030204" pitchFamily="49" charset="0"/>
              </a:rPr>
              <a:t>] = (</a:t>
            </a:r>
            <a:r>
              <a:rPr lang="en-US" sz="1600" dirty="0" err="1" smtClean="0">
                <a:latin typeface="Consolas" panose="020B0609020204030204" pitchFamily="49" charset="0"/>
              </a:rPr>
              <a:t>a.mass</a:t>
            </a:r>
            <a:r>
              <a:rPr lang="en-US" sz="1600" dirty="0" smtClean="0">
                <a:latin typeface="Consolas" panose="020B0609020204030204" pitchFamily="49" charset="0"/>
              </a:rPr>
              <a:t>_/</a:t>
            </a:r>
            <a:r>
              <a:rPr lang="en-US" sz="1600" dirty="0" err="1" smtClean="0">
                <a:latin typeface="Consolas" panose="020B0609020204030204" pitchFamily="49" charset="0"/>
              </a:rPr>
              <a:t>com.mass</a:t>
            </a:r>
            <a:r>
              <a:rPr lang="en-US" sz="1600" dirty="0" smtClean="0">
                <a:latin typeface="Consolas" panose="020B0609020204030204" pitchFamily="49" charset="0"/>
              </a:rPr>
              <a:t>_)*</a:t>
            </a:r>
            <a:r>
              <a:rPr lang="en-US" sz="1600" dirty="0" err="1" smtClean="0">
                <a:latin typeface="Consolas" panose="020B0609020204030204" pitchFamily="49" charset="0"/>
              </a:rPr>
              <a:t>a.velocity</a:t>
            </a:r>
            <a:r>
              <a:rPr lang="en-US" sz="1600" dirty="0" smtClean="0">
                <a:latin typeface="Consolas" panose="020B0609020204030204" pitchFamily="49" charset="0"/>
              </a:rPr>
              <a:t>_[</a:t>
            </a:r>
            <a:r>
              <a:rPr lang="en-US" sz="1600" dirty="0">
                <a:latin typeface="Consolas" panose="020B0609020204030204" pitchFamily="49" charset="0"/>
              </a:rPr>
              <a:t>k</a:t>
            </a:r>
            <a:r>
              <a:rPr lang="en-US" sz="1600" dirty="0" smtClean="0">
                <a:latin typeface="Consolas" panose="020B0609020204030204" pitchFamily="49" charset="0"/>
              </a:rPr>
              <a:t>]</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 (</a:t>
            </a:r>
            <a:r>
              <a:rPr lang="en-US" sz="1600" dirty="0" err="1" smtClean="0">
                <a:latin typeface="Consolas" panose="020B0609020204030204" pitchFamily="49" charset="0"/>
              </a:rPr>
              <a:t>b.mass</a:t>
            </a:r>
            <a:r>
              <a:rPr lang="en-US" sz="1600" dirty="0" smtClean="0">
                <a:latin typeface="Consolas" panose="020B0609020204030204" pitchFamily="49" charset="0"/>
              </a:rPr>
              <a:t>_/</a:t>
            </a:r>
            <a:r>
              <a:rPr lang="en-US" sz="1600" dirty="0" err="1" smtClean="0">
                <a:latin typeface="Consolas" panose="020B0609020204030204" pitchFamily="49" charset="0"/>
              </a:rPr>
              <a:t>com.mass</a:t>
            </a:r>
            <a:r>
              <a:rPr lang="en-US" sz="1600" dirty="0" smtClean="0">
                <a:latin typeface="Consolas" panose="020B0609020204030204" pitchFamily="49" charset="0"/>
              </a:rPr>
              <a:t>_)*</a:t>
            </a:r>
            <a:r>
              <a:rPr lang="en-US" sz="1600" dirty="0" err="1" smtClean="0">
                <a:latin typeface="Consolas" panose="020B0609020204030204" pitchFamily="49" charset="0"/>
              </a:rPr>
              <a:t>b.velocity</a:t>
            </a:r>
            <a:r>
              <a:rPr lang="en-US" sz="1600" dirty="0" smtClean="0">
                <a:latin typeface="Consolas" panose="020B0609020204030204" pitchFamily="49" charset="0"/>
              </a:rPr>
              <a:t>_[</a:t>
            </a:r>
            <a:r>
              <a:rPr lang="en-US" sz="1600" dirty="0" smtClean="0">
                <a:latin typeface="Consolas" panose="020B0609020204030204" pitchFamily="49" charset="0"/>
              </a:rPr>
              <a:t>k];</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return com;</a:t>
            </a:r>
          </a:p>
          <a:p>
            <a:pPr marL="800100" lvl="2" indent="0">
              <a:buNone/>
            </a:pPr>
            <a:r>
              <a:rPr lang="en-US" sz="1600" dirty="0">
                <a:latin typeface="Consolas" panose="020B0609020204030204" pitchFamily="49" charset="0"/>
              </a:rPr>
              <a:t>}</a:t>
            </a:r>
          </a:p>
          <a:p>
            <a:pPr marL="800100" lvl="2" indent="0">
              <a:buNone/>
            </a:pPr>
            <a:r>
              <a:rPr lang="en-US" sz="1600" dirty="0" smtClean="0">
                <a:latin typeface="Consolas" panose="020B0609020204030204" pitchFamily="49" charset="0"/>
              </a:rPr>
              <a:t> </a:t>
            </a:r>
            <a:endParaRPr lang="en-US" sz="1600" dirty="0">
              <a:latin typeface="Consolas" panose="020B0609020204030204" pitchFamily="49" charset="0"/>
            </a:endParaRPr>
          </a:p>
          <a:p>
            <a:pPr lvl="1"/>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88081167"/>
      </p:ext>
    </p:extLst>
  </p:cSld>
  <p:clrMapOvr>
    <a:masterClrMapping/>
  </p:clrMapOvr>
  <mc:AlternateContent xmlns:mc="http://schemas.openxmlformats.org/markup-compatibility/2006">
    <mc:Choice xmlns:p14="http://schemas.microsoft.com/office/powerpoint/2010/main" Requires="p14">
      <p:transition spd="slow" p14:dur="2000" advTm="3738"/>
    </mc:Choice>
    <mc:Fallback>
      <p:transition spd="slow" advTm="37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Return values</a:t>
            </a:r>
            <a:endParaRPr lang="en-CA" dirty="0"/>
          </a:p>
        </p:txBody>
      </p:sp>
      <p:sp>
        <p:nvSpPr>
          <p:cNvPr id="3" name="Content Placeholder 2"/>
          <p:cNvSpPr>
            <a:spLocks noGrp="1"/>
          </p:cNvSpPr>
          <p:nvPr>
            <p:ph idx="1"/>
          </p:nvPr>
        </p:nvSpPr>
        <p:spPr>
          <a:xfrm>
            <a:off x="457200" y="1610591"/>
            <a:ext cx="8229600" cy="4525963"/>
          </a:xfrm>
        </p:spPr>
        <p:txBody>
          <a:bodyPr/>
          <a:lstStyle/>
          <a:p>
            <a:r>
              <a:rPr lang="en-CA" dirty="0" smtClean="0"/>
              <a:t>The returned value is copied to </a:t>
            </a:r>
            <a:r>
              <a:rPr lang="en-CA" dirty="0" err="1" smtClean="0">
                <a:latin typeface="Consolas" panose="020B0609020204030204" pitchFamily="49" charset="0"/>
              </a:rPr>
              <a:t>earth_mars</a:t>
            </a:r>
            <a:r>
              <a:rPr lang="en-CA" dirty="0" smtClean="0"/>
              <a:t> and subsequently used</a:t>
            </a:r>
            <a:endParaRPr lang="en-CA" dirty="0">
              <a:latin typeface="Times New Roman" panose="02020603050405020304" pitchFamily="18" charset="0"/>
              <a:cs typeface="Times New Roman" panose="02020603050405020304" pitchFamily="18" charset="0"/>
            </a:endParaRPr>
          </a:p>
          <a:p>
            <a:pPr marL="400050" lvl="1" indent="0">
              <a:buNone/>
            </a:pPr>
            <a:r>
              <a:rPr lang="en-US" sz="1400" dirty="0" err="1">
                <a:latin typeface="Consolas" panose="020B0609020204030204" pitchFamily="49" charset="0"/>
              </a:rPr>
              <a:t>int</a:t>
            </a:r>
            <a:r>
              <a:rPr lang="en-US" sz="1400" dirty="0">
                <a:latin typeface="Consolas" panose="020B0609020204030204" pitchFamily="49" charset="0"/>
              </a:rPr>
              <a:t> main() {</a:t>
            </a:r>
          </a:p>
          <a:p>
            <a:pPr marL="400050" lvl="1" indent="0">
              <a:buNone/>
            </a:pPr>
            <a:r>
              <a:rPr lang="en-US" sz="1400" dirty="0">
                <a:latin typeface="Consolas" panose="020B0609020204030204" pitchFamily="49" charset="0"/>
              </a:rPr>
              <a:t>    </a:t>
            </a:r>
            <a:r>
              <a:rPr lang="en-US" sz="1400" dirty="0">
                <a:solidFill>
                  <a:srgbClr val="0070C0"/>
                </a:solidFill>
                <a:latin typeface="Consolas" panose="020B0609020204030204" pitchFamily="49" charset="0"/>
              </a:rPr>
              <a:t>Body earth</a:t>
            </a:r>
            <a:r>
              <a:rPr lang="en-US" sz="1400" dirty="0" smtClean="0">
                <a:solidFill>
                  <a:srgbClr val="0070C0"/>
                </a:solidFill>
                <a:latin typeface="Consolas" panose="020B0609020204030204" pitchFamily="49" charset="0"/>
              </a:rPr>
              <a:t>{ {</a:t>
            </a:r>
            <a:r>
              <a:rPr lang="en-US" sz="1400" dirty="0">
                <a:solidFill>
                  <a:srgbClr val="0070C0"/>
                </a:solidFill>
                <a:latin typeface="Consolas" panose="020B0609020204030204" pitchFamily="49" charset="0"/>
              </a:rPr>
              <a:t>149.6e6, 0, 0}, {0, 107.0e3, 0}, </a:t>
            </a:r>
            <a:r>
              <a:rPr lang="en-US" sz="1400" dirty="0" smtClean="0">
                <a:solidFill>
                  <a:srgbClr val="0070C0"/>
                </a:solidFill>
                <a:latin typeface="Consolas" panose="020B0609020204030204" pitchFamily="49" charset="0"/>
              </a:rPr>
              <a:t>5.972e24 };</a:t>
            </a:r>
            <a:endParaRPr lang="en-US" sz="1400" dirty="0">
              <a:solidFill>
                <a:srgbClr val="0070C0"/>
              </a:solidFill>
              <a:latin typeface="Consolas" panose="020B0609020204030204" pitchFamily="49" charset="0"/>
            </a:endParaRPr>
          </a:p>
          <a:p>
            <a:pPr marL="400050" lvl="1" indent="0">
              <a:buNone/>
            </a:pPr>
            <a:r>
              <a:rPr lang="en-US" sz="1400" dirty="0" smtClean="0">
                <a:latin typeface="Consolas" panose="020B0609020204030204" pitchFamily="49" charset="0"/>
              </a:rPr>
              <a:t>    </a:t>
            </a:r>
            <a:r>
              <a:rPr lang="en-US" sz="1400" dirty="0">
                <a:solidFill>
                  <a:srgbClr val="FF0000"/>
                </a:solidFill>
                <a:latin typeface="Consolas" panose="020B0609020204030204" pitchFamily="49" charset="0"/>
              </a:rPr>
              <a:t>Body  mars</a:t>
            </a:r>
            <a:r>
              <a:rPr lang="en-US" sz="1400" dirty="0" smtClean="0">
                <a:solidFill>
                  <a:srgbClr val="FF0000"/>
                </a:solidFill>
                <a:latin typeface="Consolas" panose="020B0609020204030204" pitchFamily="49" charset="0"/>
              </a:rPr>
              <a:t>{ {</a:t>
            </a:r>
            <a:r>
              <a:rPr lang="en-US" sz="1400" dirty="0">
                <a:solidFill>
                  <a:srgbClr val="FF0000"/>
                </a:solidFill>
                <a:latin typeface="Consolas" panose="020B0609020204030204" pitchFamily="49" charset="0"/>
              </a:rPr>
              <a:t>0, 249.2e6, 0}, { 86.8e3, 0, 0}, </a:t>
            </a:r>
            <a:r>
              <a:rPr lang="en-US" sz="1400" dirty="0" smtClean="0">
                <a:solidFill>
                  <a:srgbClr val="FF0000"/>
                </a:solidFill>
                <a:latin typeface="Consolas" panose="020B0609020204030204" pitchFamily="49" charset="0"/>
              </a:rPr>
              <a:t>6.39e23 };</a:t>
            </a:r>
            <a:endParaRPr lang="en-US" sz="1400" dirty="0">
              <a:solidFill>
                <a:srgbClr val="FF0000"/>
              </a:solidFill>
              <a:latin typeface="Consolas" panose="020B0609020204030204" pitchFamily="49" charset="0"/>
            </a:endParaRPr>
          </a:p>
          <a:p>
            <a:pPr marL="400050" lvl="1" indent="0">
              <a:buNone/>
            </a:pPr>
            <a:endParaRPr lang="en-US" sz="1400" dirty="0">
              <a:latin typeface="Consolas" panose="020B0609020204030204" pitchFamily="49" charset="0"/>
            </a:endParaRPr>
          </a:p>
          <a:p>
            <a:pPr marL="400050" lvl="1" indent="0">
              <a:buNone/>
            </a:pPr>
            <a:r>
              <a:rPr lang="en-US" sz="1400" dirty="0">
                <a:latin typeface="Consolas" panose="020B0609020204030204" pitchFamily="49" charset="0"/>
              </a:rPr>
              <a:t>    Body </a:t>
            </a:r>
            <a:r>
              <a:rPr lang="en-US" sz="1400" dirty="0" err="1" smtClean="0">
                <a:latin typeface="Consolas" panose="020B0609020204030204" pitchFamily="49" charset="0"/>
              </a:rPr>
              <a:t>earth_mars</a:t>
            </a:r>
            <a:r>
              <a:rPr lang="en-US" sz="1400" dirty="0" smtClean="0">
                <a:latin typeface="Consolas" panose="020B0609020204030204" pitchFamily="49" charset="0"/>
              </a:rPr>
              <a:t>{ </a:t>
            </a:r>
            <a:r>
              <a:rPr lang="en-US" sz="1400" dirty="0" err="1" smtClean="0">
                <a:latin typeface="Consolas" panose="020B0609020204030204" pitchFamily="49" charset="0"/>
              </a:rPr>
              <a:t>center_of_mass</a:t>
            </a:r>
            <a:r>
              <a:rPr lang="en-US" sz="1400" dirty="0" smtClean="0">
                <a:latin typeface="Consolas" panose="020B0609020204030204" pitchFamily="49" charset="0"/>
              </a:rPr>
              <a:t>( earth, mars </a:t>
            </a:r>
            <a:r>
              <a:rPr lang="en-US" sz="1400" dirty="0" smtClean="0">
                <a:latin typeface="Consolas" panose="020B0609020204030204" pitchFamily="49" charset="0"/>
              </a:rPr>
              <a:t>) };</a:t>
            </a:r>
            <a:endParaRPr lang="en-US" sz="1400" dirty="0" smtClean="0">
              <a:latin typeface="Consolas" panose="020B0609020204030204" pitchFamily="49" charset="0"/>
            </a:endParaRPr>
          </a:p>
          <a:p>
            <a:pPr marL="400050" lvl="1" indent="0">
              <a:buNone/>
            </a:pPr>
            <a:endParaRPr lang="en-US" sz="1400" dirty="0">
              <a:latin typeface="Consolas" panose="020B0609020204030204" pitchFamily="49" charset="0"/>
            </a:endParaRPr>
          </a:p>
          <a:p>
            <a:pPr marL="400050" lvl="1" indent="0">
              <a:buNone/>
            </a:pP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a:t>
            </a:r>
            <a:r>
              <a:rPr lang="en-US" sz="1400" dirty="0" err="1" smtClean="0">
                <a:latin typeface="Consolas" panose="020B0609020204030204" pitchFamily="49" charset="0"/>
              </a:rPr>
              <a:t>earth_mars.mass</a:t>
            </a:r>
            <a:r>
              <a:rPr lang="en-US" sz="1400" dirty="0" smtClean="0">
                <a:latin typeface="Consolas" panose="020B0609020204030204" pitchFamily="49" charset="0"/>
              </a:rPr>
              <a:t>_ </a:t>
            </a:r>
            <a:r>
              <a:rPr lang="en-US" sz="1400" dirty="0" smtClean="0">
                <a:latin typeface="Consolas" panose="020B0609020204030204" pitchFamily="49" charset="0"/>
              </a:rPr>
              <a:t>&lt;&lt;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a:t>
            </a:r>
          </a:p>
          <a:p>
            <a:pPr marL="400050" lvl="1"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  &lt;&lt; </a:t>
            </a:r>
            <a:r>
              <a:rPr lang="en-US" sz="1400" dirty="0" err="1" smtClean="0">
                <a:latin typeface="Consolas" panose="020B0609020204030204" pitchFamily="49" charset="0"/>
              </a:rPr>
              <a:t>earth_mars.position</a:t>
            </a:r>
            <a:r>
              <a:rPr lang="en-US" sz="1400" dirty="0" smtClean="0">
                <a:latin typeface="Consolas" panose="020B0609020204030204" pitchFamily="49" charset="0"/>
              </a:rPr>
              <a:t>_[</a:t>
            </a:r>
            <a:r>
              <a:rPr lang="en-US" sz="1400" dirty="0" smtClean="0">
                <a:latin typeface="Consolas" panose="020B0609020204030204" pitchFamily="49" charset="0"/>
              </a:rPr>
              <a:t>0]</a:t>
            </a:r>
          </a:p>
          <a:p>
            <a:pPr marL="400050" lvl="1" indent="0">
              <a:buNone/>
            </a:pPr>
            <a:r>
              <a:rPr lang="en-US" sz="1400" dirty="0" smtClean="0">
                <a:latin typeface="Consolas" panose="020B0609020204030204" pitchFamily="49" charset="0"/>
              </a:rPr>
              <a:t>              </a:t>
            </a:r>
            <a:r>
              <a:rPr lang="en-US" sz="1400" dirty="0">
                <a:latin typeface="Consolas" panose="020B0609020204030204" pitchFamily="49" charset="0"/>
              </a:rPr>
              <a:t>&lt;&lt; </a:t>
            </a:r>
            <a:r>
              <a:rPr lang="en-US" sz="1400" dirty="0" smtClean="0">
                <a:latin typeface="Consolas" panose="020B0609020204030204" pitchFamily="49" charset="0"/>
              </a:rPr>
              <a:t>", " </a:t>
            </a:r>
            <a:r>
              <a:rPr lang="en-US" sz="1400" dirty="0">
                <a:latin typeface="Consolas" panose="020B0609020204030204" pitchFamily="49" charset="0"/>
              </a:rPr>
              <a:t>&lt;&lt; </a:t>
            </a:r>
            <a:r>
              <a:rPr lang="en-US" sz="1400" dirty="0" err="1" smtClean="0">
                <a:latin typeface="Consolas" panose="020B0609020204030204" pitchFamily="49" charset="0"/>
              </a:rPr>
              <a:t>earth_mars.position</a:t>
            </a:r>
            <a:r>
              <a:rPr lang="en-US" sz="1400" dirty="0" smtClean="0">
                <a:latin typeface="Consolas" panose="020B0609020204030204" pitchFamily="49" charset="0"/>
              </a:rPr>
              <a:t>_[</a:t>
            </a:r>
            <a:r>
              <a:rPr lang="en-US" sz="1400" dirty="0" smtClean="0">
                <a:latin typeface="Consolas" panose="020B0609020204030204" pitchFamily="49" charset="0"/>
              </a:rPr>
              <a:t>1]</a:t>
            </a:r>
            <a:endParaRPr lang="en-US" sz="1400" dirty="0">
              <a:latin typeface="Consolas" panose="020B0609020204030204" pitchFamily="49" charset="0"/>
            </a:endParaRPr>
          </a:p>
          <a:p>
            <a:pPr marL="400050" lvl="1" indent="0">
              <a:buNone/>
            </a:pPr>
            <a:r>
              <a:rPr lang="en-US" sz="1400" dirty="0" smtClean="0">
                <a:latin typeface="Consolas" panose="020B0609020204030204" pitchFamily="49" charset="0"/>
              </a:rPr>
              <a:t>              &lt;&lt; </a:t>
            </a:r>
            <a:r>
              <a:rPr lang="en-US" sz="1400" dirty="0">
                <a:latin typeface="Consolas" panose="020B0609020204030204" pitchFamily="49" charset="0"/>
              </a:rPr>
              <a:t>", " &lt;&lt; </a:t>
            </a:r>
            <a:r>
              <a:rPr lang="en-US" sz="1400" dirty="0" err="1" smtClean="0">
                <a:latin typeface="Consolas" panose="020B0609020204030204" pitchFamily="49" charset="0"/>
              </a:rPr>
              <a:t>earth_mars.position</a:t>
            </a:r>
            <a:r>
              <a:rPr lang="en-US" sz="1400" dirty="0" smtClean="0">
                <a:latin typeface="Consolas" panose="020B0609020204030204" pitchFamily="49" charset="0"/>
              </a:rPr>
              <a:t>_[</a:t>
            </a:r>
            <a:r>
              <a:rPr lang="en-US" sz="1400" dirty="0" smtClean="0">
                <a:latin typeface="Consolas" panose="020B0609020204030204" pitchFamily="49" charset="0"/>
              </a:rPr>
              <a:t>2]</a:t>
            </a:r>
          </a:p>
          <a:p>
            <a:pPr marL="400050" lvl="1" indent="0">
              <a:buNone/>
            </a:pPr>
            <a:r>
              <a:rPr lang="en-US" sz="1400" dirty="0">
                <a:latin typeface="Consolas" panose="020B0609020204030204" pitchFamily="49" charset="0"/>
              </a:rPr>
              <a:t> </a:t>
            </a:r>
            <a:r>
              <a:rPr lang="en-US" sz="1400" dirty="0" smtClean="0">
                <a:latin typeface="Consolas" panose="020B0609020204030204" pitchFamily="49" charset="0"/>
              </a:rPr>
              <a:t>             &lt;&lt; ")"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400050" lvl="1" indent="0">
              <a:buNone/>
            </a:pPr>
            <a:r>
              <a:rPr lang="en-US" sz="1400" dirty="0">
                <a:latin typeface="Consolas" panose="020B0609020204030204" pitchFamily="49" charset="0"/>
              </a:rPr>
              <a:t> </a:t>
            </a:r>
            <a:r>
              <a:rPr lang="en-US" sz="1400" dirty="0" smtClean="0">
                <a:latin typeface="Consolas" panose="020B0609020204030204" pitchFamily="49" charset="0"/>
              </a:rPr>
              <a: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cout</a:t>
            </a:r>
            <a:r>
              <a:rPr lang="en-US" sz="1400" dirty="0" smtClean="0">
                <a:latin typeface="Consolas" panose="020B0609020204030204" pitchFamily="49" charset="0"/>
              </a:rPr>
              <a:t> &lt;&lt; speed( </a:t>
            </a:r>
            <a:r>
              <a:rPr lang="en-US" sz="1400" dirty="0" err="1" smtClean="0">
                <a:latin typeface="Consolas" panose="020B0609020204030204" pitchFamily="49" charset="0"/>
              </a:rPr>
              <a:t>earth_mars</a:t>
            </a:r>
            <a:r>
              <a:rPr lang="en-US" sz="1400" dirty="0" smtClean="0">
                <a:latin typeface="Consolas" panose="020B0609020204030204" pitchFamily="49" charset="0"/>
              </a:rPr>
              <a:t> ) &lt;&lt; </a:t>
            </a:r>
            <a:r>
              <a:rPr lang="en-US" sz="1400" dirty="0" err="1" smtClean="0">
                <a:latin typeface="Consolas" panose="020B0609020204030204" pitchFamily="49" charset="0"/>
              </a:rPr>
              <a:t>std</a:t>
            </a:r>
            <a:r>
              <a:rPr lang="en-US" sz="1400" dirty="0" smtClean="0">
                <a:latin typeface="Consolas" panose="020B0609020204030204" pitchFamily="49" charset="0"/>
              </a:rPr>
              <a:t>::</a:t>
            </a:r>
            <a:r>
              <a:rPr lang="en-US" sz="1400" dirty="0" err="1" smtClean="0">
                <a:latin typeface="Consolas" panose="020B0609020204030204" pitchFamily="49" charset="0"/>
              </a:rPr>
              <a:t>endl</a:t>
            </a:r>
            <a:r>
              <a:rPr lang="en-US" sz="1400" dirty="0" smtClean="0">
                <a:latin typeface="Consolas" panose="020B0609020204030204" pitchFamily="49" charset="0"/>
              </a:rPr>
              <a:t>;</a:t>
            </a:r>
          </a:p>
          <a:p>
            <a:pPr marL="400050" lvl="1" indent="0">
              <a:buNone/>
            </a:pPr>
            <a:endParaRPr lang="en-US" sz="1400" dirty="0">
              <a:latin typeface="Consolas" panose="020B0609020204030204" pitchFamily="49" charset="0"/>
            </a:endParaRPr>
          </a:p>
          <a:p>
            <a:pPr marL="400050" lvl="1" indent="0">
              <a:buNone/>
            </a:pPr>
            <a:r>
              <a:rPr lang="en-US" sz="1400" dirty="0">
                <a:latin typeface="Consolas" panose="020B0609020204030204" pitchFamily="49" charset="0"/>
              </a:rPr>
              <a:t>    return 0;</a:t>
            </a:r>
          </a:p>
          <a:p>
            <a:pPr marL="400050" lvl="1" indent="0">
              <a:buNone/>
            </a:pPr>
            <a:r>
              <a:rPr lang="en-US" sz="1400" dirty="0">
                <a:latin typeface="Consolas" panose="020B0609020204030204" pitchFamily="49" charset="0"/>
              </a:rPr>
              <a:t>}</a:t>
            </a:r>
          </a:p>
        </p:txBody>
      </p:sp>
      <p:sp>
        <p:nvSpPr>
          <p:cNvPr id="4" name="Rectangle 3"/>
          <p:cNvSpPr/>
          <p:nvPr/>
        </p:nvSpPr>
        <p:spPr>
          <a:xfrm>
            <a:off x="3563888" y="5469031"/>
            <a:ext cx="4536504" cy="1200329"/>
          </a:xfrm>
          <a:prstGeom prst="rect">
            <a:avLst/>
          </a:prstGeom>
        </p:spPr>
        <p:txBody>
          <a:bodyPr wrap="square">
            <a:spAutoFit/>
          </a:bodyPr>
          <a:lstStyle/>
          <a:p>
            <a:r>
              <a:rPr lang="en-US" dirty="0" smtClean="0">
                <a:solidFill>
                  <a:srgbClr val="0070C0"/>
                </a:solidFill>
                <a:latin typeface="Georgia" panose="02040502050405020303" pitchFamily="18" charset="0"/>
              </a:rPr>
              <a:t>Output:</a:t>
            </a:r>
          </a:p>
          <a:p>
            <a:r>
              <a:rPr lang="en-CA" dirty="0" smtClean="0">
                <a:solidFill>
                  <a:srgbClr val="0070C0"/>
                </a:solidFill>
                <a:latin typeface="Consolas" panose="020B0609020204030204" pitchFamily="49" charset="0"/>
              </a:rPr>
              <a:t>   6.611e+24</a:t>
            </a:r>
            <a:endParaRPr lang="en-CA" dirty="0">
              <a:solidFill>
                <a:srgbClr val="0070C0"/>
              </a:solidFill>
              <a:latin typeface="Consolas" panose="020B0609020204030204" pitchFamily="49" charset="0"/>
            </a:endParaRPr>
          </a:p>
          <a:p>
            <a:r>
              <a:rPr lang="en-CA" dirty="0" smtClean="0">
                <a:solidFill>
                  <a:srgbClr val="0070C0"/>
                </a:solidFill>
                <a:latin typeface="Consolas" panose="020B0609020204030204" pitchFamily="49" charset="0"/>
              </a:rPr>
              <a:t>   (1.3514e+08, 2.40869e+07, 0)</a:t>
            </a:r>
            <a:endParaRPr lang="en-CA" dirty="0">
              <a:solidFill>
                <a:srgbClr val="0070C0"/>
              </a:solidFill>
              <a:latin typeface="Consolas" panose="020B0609020204030204" pitchFamily="49" charset="0"/>
            </a:endParaRPr>
          </a:p>
          <a:p>
            <a:r>
              <a:rPr lang="en-CA" dirty="0" smtClean="0">
                <a:solidFill>
                  <a:srgbClr val="0070C0"/>
                </a:solidFill>
                <a:latin typeface="Consolas" panose="020B0609020204030204" pitchFamily="49" charset="0"/>
              </a:rPr>
              <a:t>   97021.1</a:t>
            </a:r>
            <a:endParaRPr lang="en-CA" dirty="0">
              <a:solidFill>
                <a:srgbClr val="0070C0"/>
              </a:solidFill>
              <a:latin typeface="Consolas" panose="020B0609020204030204" pitchFamily="49" charset="0"/>
            </a:endParaRPr>
          </a:p>
        </p:txBody>
      </p:sp>
      <p:graphicFrame>
        <p:nvGraphicFramePr>
          <p:cNvPr id="6" name="Table 5"/>
          <p:cNvGraphicFramePr>
            <a:graphicFrameLocks noGrp="1"/>
          </p:cNvGraphicFramePr>
          <p:nvPr>
            <p:extLst>
              <p:ext uri="{D42A27DB-BD31-4B8C-83A1-F6EECF244321}">
                <p14:modId xmlns:p14="http://schemas.microsoft.com/office/powerpoint/2010/main" val="1207234580"/>
              </p:ext>
            </p:extLst>
          </p:nvPr>
        </p:nvGraphicFramePr>
        <p:xfrm>
          <a:off x="6516216" y="3212976"/>
          <a:ext cx="2354584" cy="2499360"/>
        </p:xfrm>
        <a:graphic>
          <a:graphicData uri="http://schemas.openxmlformats.org/drawingml/2006/table">
            <a:tbl>
              <a:tblPr firstRow="1" bandRow="1">
                <a:tableStyleId>{2D5ABB26-0587-4C30-8999-92F81FD0307C}</a:tableStyleId>
              </a:tblPr>
              <a:tblGrid>
                <a:gridCol w="914424"/>
                <a:gridCol w="1440160"/>
              </a:tblGrid>
              <a:tr h="0">
                <a:tc>
                  <a:txBody>
                    <a:bodyPr/>
                    <a:lstStyle/>
                    <a:p>
                      <a:endParaRPr lang="en-CA" sz="100" dirty="0">
                        <a:solidFill>
                          <a:srgbClr val="CCECFF"/>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rowSpan="7">
                  <a:txBody>
                    <a:bodyPr/>
                    <a:lstStyle/>
                    <a:p>
                      <a:r>
                        <a:rPr lang="en-US" dirty="0" smtClean="0"/>
                        <a:t>com</a:t>
                      </a:r>
                      <a:endParaRPr lang="en-CA" dirty="0"/>
                    </a:p>
                  </a:txBody>
                  <a:tcPr>
                    <a:lnL w="12700" cap="flat" cmpd="sng" algn="ctr">
                      <a:solidFill>
                        <a:schemeClr val="tx1"/>
                      </a:solidFill>
                      <a:prstDash val="solid"/>
                      <a:round/>
                      <a:headEnd type="none" w="med" len="med"/>
                      <a:tailEnd type="none" w="med" len="med"/>
                    </a:lnL>
                  </a:tcPr>
                </a:tc>
              </a:tr>
              <a:tr h="54864">
                <a:tc>
                  <a:txBody>
                    <a:bodyPr/>
                    <a:lstStyle/>
                    <a:p>
                      <a:endParaRPr lang="en-CA" sz="100" dirty="0">
                        <a:solidFill>
                          <a:srgbClr val="CCECFF"/>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vMerge="1">
                  <a:txBody>
                    <a:bodyPr/>
                    <a:lstStyle/>
                    <a:p>
                      <a:endParaRPr lang="en-CA"/>
                    </a:p>
                  </a:txBody>
                  <a:tcPr/>
                </a:tc>
              </a:tr>
              <a:tr h="54864">
                <a:tc>
                  <a:txBody>
                    <a:bodyPr/>
                    <a:lstStyle/>
                    <a:p>
                      <a:endParaRPr lang="en-CA" sz="100" dirty="0">
                        <a:solidFill>
                          <a:srgbClr val="CCECFF"/>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vMerge="1">
                  <a:txBody>
                    <a:bodyPr/>
                    <a:lstStyle/>
                    <a:p>
                      <a:endParaRPr lang="en-CA"/>
                    </a:p>
                  </a:txBody>
                  <a:tcPr/>
                </a:tc>
              </a:tr>
              <a:tr h="54864">
                <a:tc>
                  <a:txBody>
                    <a:bodyPr/>
                    <a:lstStyle/>
                    <a:p>
                      <a:endParaRPr lang="en-CA" sz="100" dirty="0">
                        <a:solidFill>
                          <a:srgbClr val="CCECFF"/>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vMerge="1">
                  <a:txBody>
                    <a:bodyPr/>
                    <a:lstStyle/>
                    <a:p>
                      <a:endParaRPr lang="en-CA"/>
                    </a:p>
                  </a:txBody>
                  <a:tcPr/>
                </a:tc>
              </a:tr>
              <a:tr h="54864">
                <a:tc>
                  <a:txBody>
                    <a:bodyPr/>
                    <a:lstStyle/>
                    <a:p>
                      <a:endParaRPr lang="en-CA" sz="100" dirty="0">
                        <a:solidFill>
                          <a:srgbClr val="CCECFF"/>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vMerge="1">
                  <a:txBody>
                    <a:bodyPr/>
                    <a:lstStyle/>
                    <a:p>
                      <a:endParaRPr lang="en-CA"/>
                    </a:p>
                  </a:txBody>
                  <a:tcPr/>
                </a:tc>
              </a:tr>
              <a:tr h="54864">
                <a:tc>
                  <a:txBody>
                    <a:bodyPr/>
                    <a:lstStyle/>
                    <a:p>
                      <a:endParaRPr lang="en-CA" sz="100" dirty="0">
                        <a:solidFill>
                          <a:srgbClr val="CCECFF"/>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vMerge="1">
                  <a:txBody>
                    <a:bodyPr/>
                    <a:lstStyle/>
                    <a:p>
                      <a:endParaRPr lang="en-CA"/>
                    </a:p>
                  </a:txBody>
                  <a:tcPr/>
                </a:tc>
              </a:tr>
              <a:tr h="0">
                <a:tc>
                  <a:txBody>
                    <a:bodyPr/>
                    <a:lstStyle/>
                    <a:p>
                      <a:endParaRPr lang="en-CA" sz="100" dirty="0">
                        <a:solidFill>
                          <a:srgbClr val="CCECFF"/>
                        </a:solidFill>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vMerge="1">
                  <a:txBody>
                    <a:bodyPr/>
                    <a:lstStyle/>
                    <a:p>
                      <a:endParaRPr lang="en-CA"/>
                    </a:p>
                  </a:txBody>
                  <a:tcPr/>
                </a:tc>
              </a:tr>
              <a:tr h="0">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en-US" dirty="0" smtClean="0"/>
                        <a:t>b</a:t>
                      </a:r>
                      <a:endParaRPr lang="en-CA" dirty="0"/>
                    </a:p>
                  </a:txBody>
                  <a:tcPr>
                    <a:lnL w="12700" cap="flat" cmpd="sng" algn="ctr">
                      <a:solidFill>
                        <a:schemeClr val="tx1"/>
                      </a:solidFill>
                      <a:prstDash val="solid"/>
                      <a:round/>
                      <a:headEnd type="none" w="med" len="med"/>
                      <a:tailEnd type="none" w="med" len="med"/>
                    </a:lnL>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0">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0">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rowSpan="7">
                  <a:txBody>
                    <a:bodyPr/>
                    <a:lstStyle/>
                    <a:p>
                      <a:r>
                        <a:rPr lang="en-US" dirty="0" smtClean="0"/>
                        <a:t>a</a:t>
                      </a:r>
                      <a:endParaRPr lang="en-CA" dirty="0"/>
                    </a:p>
                  </a:txBody>
                  <a:tcPr>
                    <a:lnL w="12700" cap="flat" cmpd="sng" algn="ctr">
                      <a:solidFill>
                        <a:schemeClr val="tx1"/>
                      </a:solidFill>
                      <a:prstDash val="solid"/>
                      <a:round/>
                      <a:headEnd type="none" w="med" len="med"/>
                      <a:tailEnd type="none" w="med" len="med"/>
                    </a:lnL>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vMerge="1">
                  <a:txBody>
                    <a:bodyPr/>
                    <a:lstStyle/>
                    <a:p>
                      <a:endParaRPr lang="en-CA"/>
                    </a:p>
                  </a:txBody>
                  <a:tcPr/>
                </a:tc>
              </a:tr>
              <a:tr h="0">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vMerge="1">
                  <a:txBody>
                    <a:bodyPr/>
                    <a:lstStyle/>
                    <a:p>
                      <a:endParaRPr lang="en-CA"/>
                    </a:p>
                  </a:txBody>
                  <a:tcPr/>
                </a:tc>
              </a:tr>
              <a:tr h="0">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en-US" dirty="0" err="1" smtClean="0"/>
                        <a:t>earth_mars</a:t>
                      </a:r>
                      <a:endParaRPr lang="en-CA" dirty="0"/>
                    </a:p>
                  </a:txBody>
                  <a:tcPr>
                    <a:lnL w="12700" cap="flat" cmpd="sng" algn="ctr">
                      <a:solidFill>
                        <a:schemeClr val="tx1"/>
                      </a:solidFill>
                      <a:prstDash val="solid"/>
                      <a:round/>
                      <a:headEnd type="none" w="med" len="med"/>
                      <a:tailEnd type="none" w="med" len="med"/>
                    </a:lnL>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0">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CA"/>
                    </a:p>
                  </a:txBody>
                  <a:tcPr/>
                </a:tc>
              </a:tr>
              <a:tr h="0">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rowSpan="7">
                  <a:txBody>
                    <a:bodyPr/>
                    <a:lstStyle/>
                    <a:p>
                      <a:r>
                        <a:rPr lang="en-US" dirty="0" smtClean="0"/>
                        <a:t>mars</a:t>
                      </a:r>
                      <a:endParaRPr lang="en-CA" dirty="0"/>
                    </a:p>
                  </a:txBody>
                  <a:tcPr>
                    <a:lnL w="12700" cap="flat" cmpd="sng" algn="ctr">
                      <a:solidFill>
                        <a:schemeClr val="tx1"/>
                      </a:solidFill>
                      <a:prstDash val="solid"/>
                      <a:round/>
                      <a:headEnd type="none" w="med" len="med"/>
                      <a:tailEnd type="none" w="med" len="med"/>
                    </a:lnL>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vMerge="1">
                  <a:txBody>
                    <a:bodyPr/>
                    <a:lstStyle/>
                    <a:p>
                      <a:endParaRPr lang="en-CA"/>
                    </a:p>
                  </a:txBody>
                  <a:tcPr/>
                </a:tc>
              </a:tr>
              <a:tr h="0">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vMerge="1">
                  <a:txBody>
                    <a:bodyPr/>
                    <a:lstStyle/>
                    <a:p>
                      <a:endParaRPr lang="en-CA"/>
                    </a:p>
                  </a:txBody>
                  <a:tcPr/>
                </a:tc>
              </a:tr>
              <a:tr h="0">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en-US" dirty="0" smtClean="0"/>
                        <a:t>earth</a:t>
                      </a:r>
                      <a:endParaRPr lang="en-CA" dirty="0"/>
                    </a:p>
                  </a:txBody>
                  <a:tcPr>
                    <a:lnL w="12700" cap="flat" cmpd="sng" algn="ctr">
                      <a:solidFill>
                        <a:schemeClr val="tx1"/>
                      </a:solidFill>
                      <a:prstDash val="solid"/>
                      <a:round/>
                      <a:headEnd type="none" w="med" len="med"/>
                      <a:tailEnd type="none" w="med" len="med"/>
                    </a:lnL>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0">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2996878716"/>
              </p:ext>
            </p:extLst>
          </p:nvPr>
        </p:nvGraphicFramePr>
        <p:xfrm>
          <a:off x="6516216" y="4459690"/>
          <a:ext cx="2354584" cy="1258078"/>
        </p:xfrm>
        <a:graphic>
          <a:graphicData uri="http://schemas.openxmlformats.org/drawingml/2006/table">
            <a:tbl>
              <a:tblPr firstRow="1" bandRow="1">
                <a:tableStyleId>{2D5ABB26-0587-4C30-8999-92F81FD0307C}</a:tableStyleId>
              </a:tblPr>
              <a:tblGrid>
                <a:gridCol w="914424"/>
                <a:gridCol w="1440160"/>
              </a:tblGrid>
              <a:tr h="0">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en-US" dirty="0" err="1" smtClean="0"/>
                        <a:t>earth_mars</a:t>
                      </a:r>
                      <a:endParaRPr lang="en-CA" dirty="0"/>
                    </a:p>
                  </a:txBody>
                  <a:tcPr>
                    <a:lnL w="12700" cap="flat" cmpd="sng" algn="ctr">
                      <a:solidFill>
                        <a:schemeClr val="tx1"/>
                      </a:solidFill>
                      <a:prstDash val="solid"/>
                      <a:round/>
                      <a:headEnd type="none" w="med" len="med"/>
                      <a:tailEnd type="none" w="med" len="med"/>
                    </a:lnL>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0">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vMerge="1">
                  <a:txBody>
                    <a:bodyPr/>
                    <a:lstStyle/>
                    <a:p>
                      <a:endParaRPr lang="en-CA"/>
                    </a:p>
                  </a:txBody>
                  <a:tcPr/>
                </a:tc>
              </a:tr>
              <a:tr h="0">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rowSpan="7">
                  <a:txBody>
                    <a:bodyPr/>
                    <a:lstStyle/>
                    <a:p>
                      <a:r>
                        <a:rPr lang="en-US" dirty="0" smtClean="0"/>
                        <a:t>mars</a:t>
                      </a:r>
                      <a:endParaRPr lang="en-CA" dirty="0"/>
                    </a:p>
                  </a:txBody>
                  <a:tcPr>
                    <a:lnL w="12700" cap="flat" cmpd="sng" algn="ctr">
                      <a:solidFill>
                        <a:schemeClr val="tx1"/>
                      </a:solidFill>
                      <a:prstDash val="solid"/>
                      <a:round/>
                      <a:headEnd type="none" w="med" len="med"/>
                      <a:tailEnd type="none" w="med" len="med"/>
                    </a:lnL>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vMerge="1">
                  <a:txBody>
                    <a:bodyPr/>
                    <a:lstStyle/>
                    <a:p>
                      <a:endParaRPr lang="en-CA"/>
                    </a:p>
                  </a:txBody>
                  <a:tcPr/>
                </a:tc>
              </a:tr>
              <a:tr h="79518">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99CCFF"/>
                    </a:solidFill>
                  </a:tcPr>
                </a:tc>
                <a:tc vMerge="1">
                  <a:txBody>
                    <a:bodyPr/>
                    <a:lstStyle/>
                    <a:p>
                      <a:endParaRPr lang="en-CA"/>
                    </a:p>
                  </a:txBody>
                  <a:tcPr/>
                </a:tc>
              </a:tr>
              <a:tr h="0">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7">
                  <a:txBody>
                    <a:bodyPr/>
                    <a:lstStyle/>
                    <a:p>
                      <a:r>
                        <a:rPr lang="en-US" dirty="0" smtClean="0"/>
                        <a:t>earth</a:t>
                      </a:r>
                      <a:endParaRPr lang="en-CA" dirty="0"/>
                    </a:p>
                  </a:txBody>
                  <a:tcPr>
                    <a:lnL w="12700" cap="flat" cmpd="sng" algn="ctr">
                      <a:solidFill>
                        <a:schemeClr val="tx1"/>
                      </a:solidFill>
                      <a:prstDash val="solid"/>
                      <a:round/>
                      <a:headEnd type="none" w="med" len="med"/>
                      <a:tailEnd type="none" w="med" len="med"/>
                    </a:lnL>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54864">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r h="0">
                <a:tc>
                  <a:txBody>
                    <a:bodyPr/>
                    <a:lstStyle/>
                    <a:p>
                      <a:endParaRPr lang="en-CA" sz="100" dirty="0"/>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vMerge="1">
                  <a:txBody>
                    <a:bodyPr/>
                    <a:lstStyle/>
                    <a:p>
                      <a:endParaRPr lang="en-CA"/>
                    </a:p>
                  </a:txBody>
                  <a:tcPr/>
                </a:tc>
              </a:tr>
            </a:tbl>
          </a:graphicData>
        </a:graphic>
      </p:graphicFrame>
      <p:sp>
        <p:nvSpPr>
          <p:cNvPr id="13" name="Arc 12"/>
          <p:cNvSpPr/>
          <p:nvPr/>
        </p:nvSpPr>
        <p:spPr>
          <a:xfrm>
            <a:off x="5940152" y="4293096"/>
            <a:ext cx="936104" cy="1224136"/>
          </a:xfrm>
          <a:prstGeom prst="arc">
            <a:avLst>
              <a:gd name="adj1" fmla="val 5047895"/>
              <a:gd name="adj2" fmla="val 16810057"/>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4" name="Arc 13"/>
          <p:cNvSpPr/>
          <p:nvPr/>
        </p:nvSpPr>
        <p:spPr>
          <a:xfrm>
            <a:off x="5940152" y="3861048"/>
            <a:ext cx="936104" cy="1224136"/>
          </a:xfrm>
          <a:prstGeom prst="arc">
            <a:avLst>
              <a:gd name="adj1" fmla="val 5047895"/>
              <a:gd name="adj2" fmla="val 16810057"/>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5" name="Arc 14"/>
          <p:cNvSpPr/>
          <p:nvPr/>
        </p:nvSpPr>
        <p:spPr>
          <a:xfrm flipH="1" flipV="1">
            <a:off x="7164288" y="3406422"/>
            <a:ext cx="656456" cy="886674"/>
          </a:xfrm>
          <a:prstGeom prst="arc">
            <a:avLst>
              <a:gd name="adj1" fmla="val 5047895"/>
              <a:gd name="adj2" fmla="val 16810057"/>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16" name="Arc 15"/>
          <p:cNvSpPr/>
          <p:nvPr/>
        </p:nvSpPr>
        <p:spPr>
          <a:xfrm flipH="1" flipV="1">
            <a:off x="7236296" y="4270518"/>
            <a:ext cx="440432" cy="382618"/>
          </a:xfrm>
          <a:prstGeom prst="arc">
            <a:avLst>
              <a:gd name="adj1" fmla="val 5047895"/>
              <a:gd name="adj2" fmla="val 16810057"/>
            </a:avLst>
          </a:prstGeom>
          <a:ln w="28575">
            <a:solidFill>
              <a:srgbClr val="FF0000"/>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pic>
        <p:nvPicPr>
          <p:cNvPr id="17" name="Audio 1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3304807958"/>
      </p:ext>
    </p:extLst>
  </p:cSld>
  <p:clrMapOvr>
    <a:masterClrMapping/>
  </p:clrMapOvr>
  <mc:AlternateContent xmlns:mc="http://schemas.openxmlformats.org/markup-compatibility/2006">
    <mc:Choice xmlns:p14="http://schemas.microsoft.com/office/powerpoint/2010/main" Requires="p14">
      <p:transition spd="slow" p14:dur="2000" advTm="114369"/>
    </mc:Choice>
    <mc:Fallback>
      <p:transition spd="slow" advTm="114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0"/>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15"/>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gtEl>
                                        <p:attrNameLst>
                                          <p:attrName>style.visibility</p:attrName>
                                        </p:attrNameLst>
                                      </p:cBhvr>
                                      <p:to>
                                        <p:strVal val="visible"/>
                                      </p:to>
                                    </p:set>
                                  </p:childTnLst>
                                </p:cTn>
                              </p:par>
                              <p:par>
                                <p:cTn id="41" presetID="1" presetClass="exit" presetSubtype="0" fill="hold" grpId="1" nodeType="withEffect">
                                  <p:stCondLst>
                                    <p:cond delay="0"/>
                                  </p:stCondLst>
                                  <p:childTnLst>
                                    <p:set>
                                      <p:cBhvr>
                                        <p:cTn id="42" dur="1" fill="hold">
                                          <p:stCondLst>
                                            <p:cond delay="0"/>
                                          </p:stCondLst>
                                        </p:cTn>
                                        <p:tgtEl>
                                          <p:spTgt spid="16"/>
                                        </p:tgtEl>
                                        <p:attrNameLst>
                                          <p:attrName>style.visibility</p:attrName>
                                        </p:attrNameLst>
                                      </p:cBhvr>
                                      <p:to>
                                        <p:strVal val="hidden"/>
                                      </p:to>
                                    </p:set>
                                  </p:childTnLst>
                                </p:cTn>
                              </p:par>
                              <p:par>
                                <p:cTn id="43" presetID="1" presetClass="exit" presetSubtype="0" fill="hold" nodeType="withEffect">
                                  <p:stCondLst>
                                    <p:cond delay="0"/>
                                  </p:stCondLst>
                                  <p:childTnLst>
                                    <p:set>
                                      <p:cBhvr>
                                        <p:cTn id="44" dur="1" fill="hold">
                                          <p:stCondLst>
                                            <p:cond delay="0"/>
                                          </p:stCondLst>
                                        </p:cTn>
                                        <p:tgtEl>
                                          <p:spTgt spid="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17"/>
                </p:tgtEl>
              </p:cMediaNode>
            </p:audio>
          </p:childTnLst>
        </p:cTn>
      </p:par>
    </p:tnLst>
    <p:bldLst>
      <p:bldP spid="4" grpId="0"/>
      <p:bldP spid="13" grpId="0" animBg="1"/>
      <p:bldP spid="13" grpId="1" animBg="1"/>
      <p:bldP spid="14" grpId="0" animBg="1"/>
      <p:bldP spid="14" grpId="1" animBg="1"/>
      <p:bldP spid="15" grpId="0" animBg="1"/>
      <p:bldP spid="15" grpId="1" animBg="1"/>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Passing by reference and not value</a:t>
            </a:r>
            <a:endParaRPr lang="en-CA" dirty="0"/>
          </a:p>
        </p:txBody>
      </p:sp>
      <p:sp>
        <p:nvSpPr>
          <p:cNvPr id="3" name="Content Placeholder 2"/>
          <p:cNvSpPr>
            <a:spLocks noGrp="1"/>
          </p:cNvSpPr>
          <p:nvPr>
            <p:ph idx="1"/>
          </p:nvPr>
        </p:nvSpPr>
        <p:spPr/>
        <p:txBody>
          <a:bodyPr/>
          <a:lstStyle/>
          <a:p>
            <a:r>
              <a:rPr lang="en-CA" dirty="0" smtClean="0"/>
              <a:t>Problem:</a:t>
            </a:r>
          </a:p>
          <a:p>
            <a:pPr lvl="1"/>
            <a:r>
              <a:rPr lang="en-CA" dirty="0" smtClean="0"/>
              <a:t>Every time an object is passed as an argument</a:t>
            </a:r>
            <a:r>
              <a:rPr lang="en-CA" dirty="0" smtClean="0"/>
              <a:t>,</a:t>
            </a:r>
          </a:p>
          <a:p>
            <a:pPr marL="457200" lvl="1" indent="0">
              <a:buNone/>
            </a:pPr>
            <a:r>
              <a:rPr lang="en-CA" dirty="0"/>
              <a:t>	</a:t>
            </a:r>
            <a:r>
              <a:rPr lang="en-CA" dirty="0" smtClean="0"/>
              <a:t>there </a:t>
            </a:r>
            <a:r>
              <a:rPr lang="en-CA" dirty="0" smtClean="0"/>
              <a:t>is potentially a significant amount of copying involved</a:t>
            </a:r>
          </a:p>
          <a:p>
            <a:pPr lvl="1"/>
            <a:endParaRPr lang="en-CA" dirty="0"/>
          </a:p>
          <a:p>
            <a:r>
              <a:rPr lang="en-CA" dirty="0" smtClean="0"/>
              <a:t>Solution:</a:t>
            </a:r>
          </a:p>
          <a:p>
            <a:pPr lvl="1"/>
            <a:r>
              <a:rPr lang="en-CA" dirty="0" smtClean="0"/>
              <a:t>Use pass by reference or pass by constant reference </a:t>
            </a: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689431187"/>
      </p:ext>
    </p:extLst>
  </p:cSld>
  <p:clrMapOvr>
    <a:masterClrMapping/>
  </p:clrMapOvr>
  <mc:AlternateContent xmlns:mc="http://schemas.openxmlformats.org/markup-compatibility/2006">
    <mc:Choice xmlns:p14="http://schemas.microsoft.com/office/powerpoint/2010/main" Requires="p14">
      <p:transition spd="slow" p14:dur="2000" advTm="28282"/>
    </mc:Choice>
    <mc:Fallback>
      <p:transition spd="slow" advTm="282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3"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Outline</a:t>
            </a:r>
            <a:endParaRPr lang="en-CA" dirty="0"/>
          </a:p>
        </p:txBody>
      </p:sp>
      <p:sp>
        <p:nvSpPr>
          <p:cNvPr id="3" name="Content Placeholder 2"/>
          <p:cNvSpPr>
            <a:spLocks noGrp="1"/>
          </p:cNvSpPr>
          <p:nvPr>
            <p:ph idx="1"/>
          </p:nvPr>
        </p:nvSpPr>
        <p:spPr/>
        <p:txBody>
          <a:bodyPr/>
          <a:lstStyle/>
          <a:p>
            <a:r>
              <a:rPr lang="en-CA" dirty="0" smtClean="0"/>
              <a:t>In this lesson, we will:</a:t>
            </a:r>
          </a:p>
          <a:p>
            <a:pPr lvl="1"/>
            <a:r>
              <a:rPr lang="en-CA" dirty="0" smtClean="0"/>
              <a:t>Introduce the 3-body problem and </a:t>
            </a:r>
            <a:r>
              <a:rPr lang="en-CA" dirty="0" smtClean="0"/>
              <a:t>a simulation thereof</a:t>
            </a:r>
            <a:endParaRPr lang="en-CA" dirty="0" smtClean="0"/>
          </a:p>
          <a:p>
            <a:pPr lvl="1"/>
            <a:r>
              <a:rPr lang="en-CA" dirty="0" smtClean="0"/>
              <a:t>Introduce the </a:t>
            </a:r>
            <a:r>
              <a:rPr lang="en-CA" dirty="0" smtClean="0">
                <a:latin typeface="Consolas" panose="020B0609020204030204" pitchFamily="49" charset="0"/>
                <a:cs typeface="Consolas" panose="020B0609020204030204" pitchFamily="49" charset="0"/>
              </a:rPr>
              <a:t>class</a:t>
            </a:r>
            <a:r>
              <a:rPr lang="en-CA" dirty="0" smtClean="0"/>
              <a:t> keyword and member variables</a:t>
            </a:r>
          </a:p>
          <a:p>
            <a:pPr lvl="1"/>
            <a:r>
              <a:rPr lang="en-US" dirty="0" smtClean="0"/>
              <a:t>Show how to declare and initialize instances of classes or </a:t>
            </a:r>
            <a:r>
              <a:rPr lang="en-US" i="1" dirty="0" smtClean="0"/>
              <a:t>objects</a:t>
            </a:r>
            <a:endParaRPr lang="en-CA" dirty="0" smtClean="0"/>
          </a:p>
          <a:p>
            <a:pPr lvl="1"/>
            <a:r>
              <a:rPr lang="en-CA" dirty="0" smtClean="0"/>
              <a:t>Describe how to access and manipulate the member variables</a:t>
            </a:r>
            <a:endParaRPr lang="en-CA" dirty="0" smtClean="0"/>
          </a:p>
          <a:p>
            <a:pPr lvl="1"/>
            <a:r>
              <a:rPr lang="en-CA" dirty="0" smtClean="0"/>
              <a:t>Describe passing </a:t>
            </a:r>
            <a:r>
              <a:rPr lang="en-CA" dirty="0" smtClean="0"/>
              <a:t>objects as arguments to functions</a:t>
            </a:r>
            <a:endParaRPr lang="en-CA" dirty="0" smtClean="0"/>
          </a:p>
          <a:p>
            <a:pPr lvl="1"/>
            <a:r>
              <a:rPr lang="en-US" dirty="0" smtClean="0"/>
              <a:t>Discuss why using pass by reference is appropriate for objects</a:t>
            </a:r>
            <a:endParaRPr lang="en-CA" dirty="0" smtClean="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857443704"/>
      </p:ext>
    </p:extLst>
  </p:cSld>
  <p:clrMapOvr>
    <a:masterClrMapping/>
  </p:clrMapOvr>
  <mc:AlternateContent xmlns:mc="http://schemas.openxmlformats.org/markup-compatibility/2006">
    <mc:Choice xmlns:p14="http://schemas.microsoft.com/office/powerpoint/2010/main" Requires="p14">
      <p:transition spd="slow" p14:dur="2000" advTm="47569"/>
    </mc:Choice>
    <mc:Fallback>
      <p:transition spd="slow" advTm="475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Passing by reference and not value</a:t>
            </a:r>
            <a:endParaRPr lang="en-CA" dirty="0"/>
          </a:p>
        </p:txBody>
      </p:sp>
      <p:sp>
        <p:nvSpPr>
          <p:cNvPr id="3" name="Content Placeholder 2"/>
          <p:cNvSpPr>
            <a:spLocks noGrp="1"/>
          </p:cNvSpPr>
          <p:nvPr>
            <p:ph idx="1"/>
          </p:nvPr>
        </p:nvSpPr>
        <p:spPr/>
        <p:txBody>
          <a:bodyPr/>
          <a:lstStyle/>
          <a:p>
            <a:r>
              <a:rPr lang="en-US" dirty="0" smtClean="0"/>
              <a:t>For example:</a:t>
            </a:r>
            <a:endParaRPr lang="en-CA" dirty="0" smtClean="0"/>
          </a:p>
          <a:p>
            <a:pPr marL="800100" lvl="2" indent="0">
              <a:buNone/>
            </a:pPr>
            <a:r>
              <a:rPr lang="en-US" sz="1600" dirty="0" smtClean="0">
                <a:latin typeface="Consolas" panose="020B0609020204030204" pitchFamily="49" charset="0"/>
              </a:rPr>
              <a:t>Body </a:t>
            </a:r>
            <a:r>
              <a:rPr lang="en-US" sz="1600" dirty="0" err="1" smtClean="0">
                <a:latin typeface="Consolas" panose="020B0609020204030204" pitchFamily="49" charset="0"/>
              </a:rPr>
              <a:t>center_of_mass</a:t>
            </a:r>
            <a:r>
              <a:rPr lang="en-US" sz="1600" dirty="0" smtClean="0">
                <a:latin typeface="Consolas" panose="020B0609020204030204" pitchFamily="49" charset="0"/>
              </a:rPr>
              <a:t>( </a:t>
            </a:r>
            <a:r>
              <a:rPr lang="en-US" sz="1600" dirty="0">
                <a:latin typeface="Consolas" panose="020B0609020204030204" pitchFamily="49" charset="0"/>
              </a:rPr>
              <a:t>Body </a:t>
            </a:r>
            <a:r>
              <a:rPr lang="en-US" sz="1600" b="1" dirty="0" err="1" smtClean="0">
                <a:solidFill>
                  <a:srgbClr val="FF4747"/>
                </a:solidFill>
                <a:latin typeface="Consolas" panose="020B0609020204030204" pitchFamily="49" charset="0"/>
              </a:rPr>
              <a:t>const</a:t>
            </a:r>
            <a:r>
              <a:rPr lang="en-US" sz="1600" b="1" dirty="0" smtClean="0">
                <a:solidFill>
                  <a:srgbClr val="FF4747"/>
                </a:solidFill>
                <a:latin typeface="Consolas" panose="020B0609020204030204" pitchFamily="49" charset="0"/>
              </a:rPr>
              <a:t> &amp;</a:t>
            </a:r>
            <a:r>
              <a:rPr lang="en-US" sz="1600" dirty="0" smtClean="0">
                <a:latin typeface="Consolas" panose="020B0609020204030204" pitchFamily="49" charset="0"/>
              </a:rPr>
              <a:t>a, Body </a:t>
            </a:r>
            <a:r>
              <a:rPr lang="en-US" sz="1600" b="1" dirty="0" err="1">
                <a:solidFill>
                  <a:srgbClr val="FF4747"/>
                </a:solidFill>
                <a:latin typeface="Consolas" panose="020B0609020204030204" pitchFamily="49" charset="0"/>
              </a:rPr>
              <a:t>const</a:t>
            </a:r>
            <a:r>
              <a:rPr lang="en-US" sz="1600" b="1" dirty="0">
                <a:solidFill>
                  <a:srgbClr val="FF4747"/>
                </a:solidFill>
                <a:latin typeface="Consolas" panose="020B0609020204030204" pitchFamily="49" charset="0"/>
              </a:rPr>
              <a:t> </a:t>
            </a:r>
            <a:r>
              <a:rPr lang="en-US" sz="1600" b="1" dirty="0" smtClean="0">
                <a:solidFill>
                  <a:srgbClr val="FF4747"/>
                </a:solidFill>
                <a:latin typeface="Consolas" panose="020B0609020204030204" pitchFamily="49" charset="0"/>
              </a:rPr>
              <a:t>&amp;</a:t>
            </a:r>
            <a:r>
              <a:rPr lang="en-US" sz="1600" dirty="0" smtClean="0">
                <a:latin typeface="Consolas" panose="020B0609020204030204" pitchFamily="49" charset="0"/>
              </a:rPr>
              <a:t>b </a:t>
            </a:r>
            <a:r>
              <a:rPr lang="en-US" sz="1600" dirty="0">
                <a:latin typeface="Consolas" panose="020B0609020204030204" pitchFamily="49" charset="0"/>
              </a:rPr>
              <a:t>);</a:t>
            </a:r>
          </a:p>
          <a:p>
            <a:pPr marL="800100" lvl="2" indent="0">
              <a:buNone/>
            </a:pPr>
            <a:endParaRPr lang="en-US" sz="1600" dirty="0" smtClean="0">
              <a:latin typeface="Consolas" panose="020B0609020204030204" pitchFamily="49" charset="0"/>
            </a:endParaRPr>
          </a:p>
          <a:p>
            <a:pPr marL="800100" lvl="2" indent="0">
              <a:buNone/>
            </a:pPr>
            <a:r>
              <a:rPr lang="en-US" sz="1600" dirty="0">
                <a:latin typeface="Consolas" panose="020B0609020204030204" pitchFamily="49" charset="0"/>
              </a:rPr>
              <a:t>Body </a:t>
            </a:r>
            <a:r>
              <a:rPr lang="en-US" sz="1600" dirty="0" err="1">
                <a:latin typeface="Consolas" panose="020B0609020204030204" pitchFamily="49" charset="0"/>
              </a:rPr>
              <a:t>center_of_mass</a:t>
            </a:r>
            <a:r>
              <a:rPr lang="en-US" sz="1600" dirty="0">
                <a:latin typeface="Consolas" panose="020B0609020204030204" pitchFamily="49" charset="0"/>
              </a:rPr>
              <a:t>( Body </a:t>
            </a:r>
            <a:r>
              <a:rPr lang="en-US" sz="1600" b="1" dirty="0" err="1">
                <a:solidFill>
                  <a:srgbClr val="FF4747"/>
                </a:solidFill>
                <a:latin typeface="Consolas" panose="020B0609020204030204" pitchFamily="49" charset="0"/>
              </a:rPr>
              <a:t>const</a:t>
            </a:r>
            <a:r>
              <a:rPr lang="en-US" sz="1600" b="1" dirty="0">
                <a:solidFill>
                  <a:srgbClr val="FF4747"/>
                </a:solidFill>
                <a:latin typeface="Consolas" panose="020B0609020204030204" pitchFamily="49" charset="0"/>
              </a:rPr>
              <a:t> </a:t>
            </a:r>
            <a:r>
              <a:rPr lang="en-US" sz="1600" b="1" dirty="0" smtClean="0">
                <a:solidFill>
                  <a:srgbClr val="FF4747"/>
                </a:solidFill>
                <a:latin typeface="Consolas" panose="020B0609020204030204" pitchFamily="49" charset="0"/>
              </a:rPr>
              <a:t>&amp;</a:t>
            </a:r>
            <a:r>
              <a:rPr lang="en-US" sz="1600" dirty="0" smtClean="0">
                <a:latin typeface="Consolas" panose="020B0609020204030204" pitchFamily="49" charset="0"/>
              </a:rPr>
              <a:t>a</a:t>
            </a:r>
            <a:r>
              <a:rPr lang="en-US" sz="1600" dirty="0">
                <a:latin typeface="Consolas" panose="020B0609020204030204" pitchFamily="49" charset="0"/>
              </a:rPr>
              <a:t>, Body </a:t>
            </a:r>
            <a:r>
              <a:rPr lang="en-US" sz="1600" b="1" dirty="0" err="1">
                <a:solidFill>
                  <a:srgbClr val="FF4747"/>
                </a:solidFill>
                <a:latin typeface="Consolas" panose="020B0609020204030204" pitchFamily="49" charset="0"/>
              </a:rPr>
              <a:t>const</a:t>
            </a:r>
            <a:r>
              <a:rPr lang="en-US" sz="1600" b="1" dirty="0">
                <a:solidFill>
                  <a:srgbClr val="FF4747"/>
                </a:solidFill>
                <a:latin typeface="Consolas" panose="020B0609020204030204" pitchFamily="49" charset="0"/>
              </a:rPr>
              <a:t> </a:t>
            </a:r>
            <a:r>
              <a:rPr lang="en-US" sz="1600" b="1" dirty="0" smtClean="0">
                <a:solidFill>
                  <a:srgbClr val="FF4747"/>
                </a:solidFill>
                <a:latin typeface="Consolas" panose="020B0609020204030204" pitchFamily="49" charset="0"/>
              </a:rPr>
              <a:t>&amp;</a:t>
            </a:r>
            <a:r>
              <a:rPr lang="en-US" sz="1600" dirty="0" smtClean="0">
                <a:latin typeface="Consolas" panose="020B0609020204030204" pitchFamily="49" charset="0"/>
              </a:rPr>
              <a:t>b ) {</a:t>
            </a: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Body com{{0,0,0}, {0,0,0}, </a:t>
            </a:r>
            <a:r>
              <a:rPr lang="en-US" sz="1600" b="1" dirty="0" err="1" smtClean="0">
                <a:solidFill>
                  <a:srgbClr val="FF4747"/>
                </a:solidFill>
                <a:latin typeface="Consolas" panose="020B0609020204030204" pitchFamily="49" charset="0"/>
              </a:rPr>
              <a:t>a</a:t>
            </a:r>
            <a:r>
              <a:rPr lang="en-US" sz="1600" dirty="0" err="1" smtClean="0">
                <a:latin typeface="Consolas" panose="020B0609020204030204" pitchFamily="49" charset="0"/>
              </a:rPr>
              <a:t>.mass</a:t>
            </a:r>
            <a:r>
              <a:rPr lang="en-US" sz="1600" dirty="0" smtClean="0">
                <a:latin typeface="Consolas" panose="020B0609020204030204" pitchFamily="49" charset="0"/>
              </a:rPr>
              <a:t>_ </a:t>
            </a:r>
            <a:r>
              <a:rPr lang="en-US" sz="1600" dirty="0">
                <a:latin typeface="Consolas" panose="020B0609020204030204" pitchFamily="49" charset="0"/>
              </a:rPr>
              <a:t>+ </a:t>
            </a:r>
            <a:r>
              <a:rPr lang="en-US" sz="1600" b="1" dirty="0" err="1" smtClean="0">
                <a:solidFill>
                  <a:srgbClr val="FF4747"/>
                </a:solidFill>
                <a:latin typeface="Consolas" panose="020B0609020204030204" pitchFamily="49" charset="0"/>
              </a:rPr>
              <a:t>b</a:t>
            </a:r>
            <a:r>
              <a:rPr lang="en-US" sz="1600" dirty="0" err="1" smtClean="0">
                <a:latin typeface="Consolas" panose="020B0609020204030204" pitchFamily="49" charset="0"/>
              </a:rPr>
              <a:t>.mass</a:t>
            </a:r>
            <a:r>
              <a:rPr lang="en-US" sz="1600" dirty="0" smtClean="0">
                <a:latin typeface="Consolas" panose="020B0609020204030204" pitchFamily="49" charset="0"/>
              </a:rPr>
              <a:t>_};</a:t>
            </a:r>
            <a:endParaRPr lang="en-US" sz="1600" dirty="0" smtClean="0">
              <a:latin typeface="Consolas" panose="020B0609020204030204" pitchFamily="49" charset="0"/>
            </a:endParaRPr>
          </a:p>
          <a:p>
            <a:pPr marL="800100" lvl="2" indent="0">
              <a:buNone/>
            </a:pPr>
            <a:endParaRPr lang="en-US" sz="1600" dirty="0" smtClean="0">
              <a:latin typeface="Consolas" panose="020B0609020204030204" pitchFamily="49" charset="0"/>
            </a:endParaRPr>
          </a:p>
          <a:p>
            <a:pPr marL="800100" lvl="2" indent="0">
              <a:buNone/>
            </a:pPr>
            <a:r>
              <a:rPr lang="en-US" sz="1600" dirty="0" smtClean="0">
                <a:latin typeface="Consolas" panose="020B0609020204030204" pitchFamily="49" charset="0"/>
              </a:rPr>
              <a:t>    for (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size_k</a:t>
            </a:r>
            <a:r>
              <a:rPr lang="en-US" sz="1600" dirty="0" smtClean="0">
                <a:latin typeface="Consolas" panose="020B0609020204030204" pitchFamily="49" charset="0"/>
              </a:rPr>
              <a:t>{0}; k &lt; 3; ++k )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com.position</a:t>
            </a:r>
            <a:r>
              <a:rPr lang="en-US" sz="1600" dirty="0" smtClean="0">
                <a:latin typeface="Consolas" panose="020B0609020204030204" pitchFamily="49" charset="0"/>
              </a:rPr>
              <a:t>_[k</a:t>
            </a:r>
            <a:r>
              <a:rPr lang="en-US" sz="1600" dirty="0" smtClean="0">
                <a:latin typeface="Consolas" panose="020B0609020204030204" pitchFamily="49" charset="0"/>
              </a:rPr>
              <a:t>] = (</a:t>
            </a:r>
            <a:r>
              <a:rPr lang="en-US" sz="1600" b="1" dirty="0" err="1" smtClean="0">
                <a:solidFill>
                  <a:srgbClr val="FF4747"/>
                </a:solidFill>
                <a:latin typeface="Consolas" panose="020B0609020204030204" pitchFamily="49" charset="0"/>
              </a:rPr>
              <a:t>a</a:t>
            </a:r>
            <a:r>
              <a:rPr lang="en-US" sz="1600" dirty="0" err="1" smtClean="0">
                <a:latin typeface="Consolas" panose="020B0609020204030204" pitchFamily="49" charset="0"/>
              </a:rPr>
              <a:t>.mass</a:t>
            </a:r>
            <a:r>
              <a:rPr lang="en-US" sz="1600" dirty="0" smtClean="0">
                <a:latin typeface="Consolas" panose="020B0609020204030204" pitchFamily="49" charset="0"/>
              </a:rPr>
              <a:t>_/</a:t>
            </a:r>
            <a:r>
              <a:rPr lang="en-US" sz="1600" dirty="0" err="1" smtClean="0">
                <a:latin typeface="Consolas" panose="020B0609020204030204" pitchFamily="49" charset="0"/>
              </a:rPr>
              <a:t>com.mass</a:t>
            </a:r>
            <a:r>
              <a:rPr lang="en-US" sz="1600" dirty="0" smtClean="0">
                <a:latin typeface="Consolas" panose="020B0609020204030204" pitchFamily="49" charset="0"/>
              </a:rPr>
              <a:t>_)*</a:t>
            </a:r>
            <a:r>
              <a:rPr lang="en-US" sz="1600" b="1" dirty="0" err="1" smtClean="0">
                <a:solidFill>
                  <a:srgbClr val="FF4747"/>
                </a:solidFill>
                <a:latin typeface="Consolas" panose="020B0609020204030204" pitchFamily="49" charset="0"/>
              </a:rPr>
              <a:t>a</a:t>
            </a:r>
            <a:r>
              <a:rPr lang="en-US" sz="1600" dirty="0" err="1" smtClean="0">
                <a:latin typeface="Consolas" panose="020B0609020204030204" pitchFamily="49" charset="0"/>
              </a:rPr>
              <a:t>.position</a:t>
            </a:r>
            <a:r>
              <a:rPr lang="en-US" sz="1600" dirty="0" smtClean="0">
                <a:latin typeface="Consolas" panose="020B0609020204030204" pitchFamily="49" charset="0"/>
              </a:rPr>
              <a:t>_[</a:t>
            </a:r>
            <a:r>
              <a:rPr lang="en-US" sz="1600" dirty="0" smtClean="0">
                <a:latin typeface="Consolas" panose="020B0609020204030204" pitchFamily="49" charset="0"/>
              </a:rPr>
              <a:t>k]</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latin typeface="Consolas" panose="020B0609020204030204" pitchFamily="49" charset="0"/>
              </a:rPr>
              <a:t>  </a:t>
            </a:r>
            <a:r>
              <a:rPr lang="en-US" sz="1600" dirty="0" smtClean="0">
                <a:latin typeface="Consolas" panose="020B0609020204030204" pitchFamily="49" charset="0"/>
              </a:rPr>
              <a:t>+ (</a:t>
            </a:r>
            <a:r>
              <a:rPr lang="en-US" sz="1600" b="1" dirty="0" err="1" smtClean="0">
                <a:solidFill>
                  <a:srgbClr val="FF4747"/>
                </a:solidFill>
                <a:latin typeface="Consolas" panose="020B0609020204030204" pitchFamily="49" charset="0"/>
              </a:rPr>
              <a:t>b</a:t>
            </a:r>
            <a:r>
              <a:rPr lang="en-US" sz="1600" dirty="0" err="1" smtClean="0">
                <a:latin typeface="Consolas" panose="020B0609020204030204" pitchFamily="49" charset="0"/>
              </a:rPr>
              <a:t>.mass</a:t>
            </a:r>
            <a:r>
              <a:rPr lang="en-US" sz="1600" dirty="0" smtClean="0">
                <a:latin typeface="Consolas" panose="020B0609020204030204" pitchFamily="49" charset="0"/>
              </a:rPr>
              <a:t>_/</a:t>
            </a:r>
            <a:r>
              <a:rPr lang="en-US" sz="1600" dirty="0" err="1" smtClean="0">
                <a:latin typeface="Consolas" panose="020B0609020204030204" pitchFamily="49" charset="0"/>
              </a:rPr>
              <a:t>com.mass</a:t>
            </a:r>
            <a:r>
              <a:rPr lang="en-US" sz="1600" dirty="0" smtClean="0">
                <a:latin typeface="Consolas" panose="020B0609020204030204" pitchFamily="49" charset="0"/>
              </a:rPr>
              <a:t>_)*</a:t>
            </a:r>
            <a:r>
              <a:rPr lang="en-US" sz="1600" b="1" dirty="0" err="1" smtClean="0">
                <a:solidFill>
                  <a:srgbClr val="FF4747"/>
                </a:solidFill>
                <a:latin typeface="Consolas" panose="020B0609020204030204" pitchFamily="49" charset="0"/>
              </a:rPr>
              <a:t>b</a:t>
            </a:r>
            <a:r>
              <a:rPr lang="en-US" sz="1600" dirty="0" err="1" smtClean="0">
                <a:latin typeface="Consolas" panose="020B0609020204030204" pitchFamily="49" charset="0"/>
              </a:rPr>
              <a:t>.position</a:t>
            </a:r>
            <a:r>
              <a:rPr lang="en-US" sz="1600" dirty="0" smtClean="0">
                <a:latin typeface="Consolas" panose="020B0609020204030204" pitchFamily="49" charset="0"/>
              </a:rPr>
              <a:t>_[</a:t>
            </a:r>
            <a:r>
              <a:rPr lang="en-US" sz="1600" dirty="0" smtClean="0">
                <a:latin typeface="Consolas" panose="020B0609020204030204" pitchFamily="49" charset="0"/>
              </a:rPr>
              <a:t>k];</a:t>
            </a:r>
          </a:p>
          <a:p>
            <a:pPr marL="800100" lvl="2" indent="0">
              <a:buNone/>
            </a:pPr>
            <a:endParaRPr lang="en-US" sz="1600" dirty="0" smtClean="0">
              <a:latin typeface="Consolas" panose="020B0609020204030204" pitchFamily="49" charset="0"/>
            </a:endParaRPr>
          </a:p>
          <a:p>
            <a:pPr marL="800100" lvl="2" indent="0">
              <a:buNone/>
            </a:pPr>
            <a:r>
              <a:rPr lang="en-US" sz="1600" dirty="0" smtClean="0">
                <a:latin typeface="Consolas" panose="020B0609020204030204" pitchFamily="49" charset="0"/>
              </a:rPr>
              <a:t>        </a:t>
            </a:r>
            <a:r>
              <a:rPr lang="en-US" sz="1600" dirty="0" err="1" smtClean="0">
                <a:latin typeface="Consolas" panose="020B0609020204030204" pitchFamily="49" charset="0"/>
              </a:rPr>
              <a:t>com.velocity</a:t>
            </a:r>
            <a:r>
              <a:rPr lang="en-US" sz="1600" dirty="0" smtClean="0">
                <a:latin typeface="Consolas" panose="020B0609020204030204" pitchFamily="49" charset="0"/>
              </a:rPr>
              <a:t>_[</a:t>
            </a:r>
            <a:r>
              <a:rPr lang="en-US" sz="1600" dirty="0" smtClean="0">
                <a:latin typeface="Consolas" panose="020B0609020204030204" pitchFamily="49" charset="0"/>
              </a:rPr>
              <a:t>k</a:t>
            </a:r>
            <a:r>
              <a:rPr lang="en-US" sz="1600" dirty="0">
                <a:latin typeface="Consolas" panose="020B0609020204030204" pitchFamily="49" charset="0"/>
              </a:rPr>
              <a:t>] = </a:t>
            </a:r>
            <a:r>
              <a:rPr lang="en-US" sz="1600" dirty="0" smtClean="0">
                <a:latin typeface="Consolas" panose="020B0609020204030204" pitchFamily="49" charset="0"/>
              </a:rPr>
              <a:t>(</a:t>
            </a:r>
            <a:r>
              <a:rPr lang="en-US" sz="1600" b="1" dirty="0" err="1" smtClean="0">
                <a:solidFill>
                  <a:srgbClr val="FF4747"/>
                </a:solidFill>
                <a:latin typeface="Consolas" panose="020B0609020204030204" pitchFamily="49" charset="0"/>
              </a:rPr>
              <a:t>a</a:t>
            </a:r>
            <a:r>
              <a:rPr lang="en-US" sz="1600" dirty="0" err="1" smtClean="0">
                <a:latin typeface="Consolas" panose="020B0609020204030204" pitchFamily="49" charset="0"/>
              </a:rPr>
              <a:t>.mass</a:t>
            </a:r>
            <a:r>
              <a:rPr lang="en-US" sz="1600" dirty="0" smtClean="0">
                <a:latin typeface="Consolas" panose="020B0609020204030204" pitchFamily="49" charset="0"/>
              </a:rPr>
              <a:t>_/</a:t>
            </a:r>
            <a:r>
              <a:rPr lang="en-US" sz="1600" dirty="0" err="1" smtClean="0">
                <a:latin typeface="Consolas" panose="020B0609020204030204" pitchFamily="49" charset="0"/>
              </a:rPr>
              <a:t>com.mass</a:t>
            </a:r>
            <a:r>
              <a:rPr lang="en-US" sz="1600" dirty="0" smtClean="0">
                <a:latin typeface="Consolas" panose="020B0609020204030204" pitchFamily="49" charset="0"/>
              </a:rPr>
              <a:t>_)*</a:t>
            </a:r>
            <a:r>
              <a:rPr lang="en-US" sz="1600" b="1" dirty="0" err="1" smtClean="0">
                <a:solidFill>
                  <a:srgbClr val="FF4747"/>
                </a:solidFill>
                <a:latin typeface="Consolas" panose="020B0609020204030204" pitchFamily="49" charset="0"/>
              </a:rPr>
              <a:t>a</a:t>
            </a:r>
            <a:r>
              <a:rPr lang="en-US" sz="1600" dirty="0" err="1" smtClean="0">
                <a:latin typeface="Consolas" panose="020B0609020204030204" pitchFamily="49" charset="0"/>
              </a:rPr>
              <a:t>.velocity</a:t>
            </a:r>
            <a:r>
              <a:rPr lang="en-US" sz="1600" dirty="0" smtClean="0">
                <a:latin typeface="Consolas" panose="020B0609020204030204" pitchFamily="49" charset="0"/>
              </a:rPr>
              <a:t>_[</a:t>
            </a:r>
            <a:r>
              <a:rPr lang="en-US" sz="1600" dirty="0">
                <a:latin typeface="Consolas" panose="020B0609020204030204" pitchFamily="49" charset="0"/>
              </a:rPr>
              <a:t>k</a:t>
            </a:r>
            <a:r>
              <a:rPr lang="en-US" sz="1600" dirty="0" smtClean="0">
                <a:latin typeface="Consolas" panose="020B0609020204030204" pitchFamily="49" charset="0"/>
              </a:rPr>
              <a:t>]</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smtClean="0">
                <a:latin typeface="Consolas" panose="020B0609020204030204" pitchFamily="49" charset="0"/>
              </a:rPr>
              <a:t>    </a:t>
            </a:r>
            <a:r>
              <a:rPr lang="en-US" sz="1600" dirty="0" smtClean="0">
                <a:latin typeface="Consolas" panose="020B0609020204030204" pitchFamily="49" charset="0"/>
              </a:rPr>
              <a:t>+ (</a:t>
            </a:r>
            <a:r>
              <a:rPr lang="en-US" sz="1600" b="1" dirty="0" err="1" smtClean="0">
                <a:solidFill>
                  <a:srgbClr val="FF4747"/>
                </a:solidFill>
                <a:latin typeface="Consolas" panose="020B0609020204030204" pitchFamily="49" charset="0"/>
              </a:rPr>
              <a:t>b</a:t>
            </a:r>
            <a:r>
              <a:rPr lang="en-US" sz="1600" dirty="0" err="1" smtClean="0">
                <a:latin typeface="Consolas" panose="020B0609020204030204" pitchFamily="49" charset="0"/>
              </a:rPr>
              <a:t>.mass</a:t>
            </a:r>
            <a:r>
              <a:rPr lang="en-US" sz="1600" dirty="0" smtClean="0">
                <a:latin typeface="Consolas" panose="020B0609020204030204" pitchFamily="49" charset="0"/>
              </a:rPr>
              <a:t>_/</a:t>
            </a:r>
            <a:r>
              <a:rPr lang="en-US" sz="1600" dirty="0" err="1" smtClean="0">
                <a:latin typeface="Consolas" panose="020B0609020204030204" pitchFamily="49" charset="0"/>
              </a:rPr>
              <a:t>com.mass</a:t>
            </a:r>
            <a:r>
              <a:rPr lang="en-US" sz="1600" dirty="0" smtClean="0">
                <a:latin typeface="Consolas" panose="020B0609020204030204" pitchFamily="49" charset="0"/>
              </a:rPr>
              <a:t>_)*</a:t>
            </a:r>
            <a:r>
              <a:rPr lang="en-US" sz="1600" b="1" dirty="0" err="1" smtClean="0">
                <a:solidFill>
                  <a:srgbClr val="FF4747"/>
                </a:solidFill>
                <a:latin typeface="Consolas" panose="020B0609020204030204" pitchFamily="49" charset="0"/>
              </a:rPr>
              <a:t>b</a:t>
            </a:r>
            <a:r>
              <a:rPr lang="en-US" sz="1600" dirty="0" err="1" smtClean="0">
                <a:latin typeface="Consolas" panose="020B0609020204030204" pitchFamily="49" charset="0"/>
              </a:rPr>
              <a:t>.velocity</a:t>
            </a:r>
            <a:r>
              <a:rPr lang="en-US" sz="1600" dirty="0" smtClean="0">
                <a:latin typeface="Consolas" panose="020B0609020204030204" pitchFamily="49" charset="0"/>
              </a:rPr>
              <a:t>_[</a:t>
            </a:r>
            <a:r>
              <a:rPr lang="en-US" sz="1600" dirty="0" smtClean="0">
                <a:latin typeface="Consolas" panose="020B0609020204030204" pitchFamily="49" charset="0"/>
              </a:rPr>
              <a:t>k];</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return </a:t>
            </a:r>
            <a:r>
              <a:rPr lang="en-US" sz="1600" dirty="0" smtClean="0">
                <a:solidFill>
                  <a:srgbClr val="0070C0"/>
                </a:solidFill>
                <a:latin typeface="Consolas" panose="020B0609020204030204" pitchFamily="49" charset="0"/>
              </a:rPr>
              <a:t>com</a:t>
            </a:r>
            <a:r>
              <a:rPr lang="en-US" sz="1600" dirty="0" smtClean="0">
                <a:latin typeface="Consolas" panose="020B0609020204030204" pitchFamily="49" charset="0"/>
              </a:rPr>
              <a:t>;</a:t>
            </a:r>
          </a:p>
          <a:p>
            <a:pPr marL="800100" lvl="2" indent="0">
              <a:buNone/>
            </a:pPr>
            <a:r>
              <a:rPr lang="en-US" sz="1600" dirty="0">
                <a:latin typeface="Consolas" panose="020B0609020204030204" pitchFamily="49" charset="0"/>
              </a:rPr>
              <a:t>}</a:t>
            </a:r>
          </a:p>
          <a:p>
            <a:pPr marL="800100" lvl="2" indent="0">
              <a:buNone/>
            </a:pPr>
            <a:r>
              <a:rPr lang="en-US" sz="1600" dirty="0" smtClean="0">
                <a:latin typeface="Consolas" panose="020B0609020204030204" pitchFamily="49" charset="0"/>
              </a:rPr>
              <a:t> </a:t>
            </a:r>
            <a:endParaRPr lang="en-US" sz="1600" dirty="0">
              <a:latin typeface="Consolas" panose="020B0609020204030204" pitchFamily="49" charset="0"/>
            </a:endParaRPr>
          </a:p>
          <a:p>
            <a:pPr lvl="1"/>
            <a:endParaRPr lang="en-CA" dirty="0"/>
          </a:p>
        </p:txBody>
      </p:sp>
      <p:cxnSp>
        <p:nvCxnSpPr>
          <p:cNvPr id="5" name="Straight Arrow Connector 4"/>
          <p:cNvCxnSpPr/>
          <p:nvPr/>
        </p:nvCxnSpPr>
        <p:spPr>
          <a:xfrm flipH="1" flipV="1">
            <a:off x="4572001" y="4340143"/>
            <a:ext cx="1296145" cy="1139689"/>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H="1" flipV="1">
            <a:off x="5868146" y="3200451"/>
            <a:ext cx="792086" cy="227938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004048" y="5479832"/>
            <a:ext cx="3960439" cy="646331"/>
          </a:xfrm>
          <a:prstGeom prst="rect">
            <a:avLst/>
          </a:prstGeom>
          <a:noFill/>
        </p:spPr>
        <p:txBody>
          <a:bodyPr wrap="square" rtlCol="0">
            <a:spAutoFit/>
          </a:bodyPr>
          <a:lstStyle/>
          <a:p>
            <a:r>
              <a:rPr lang="en-US" dirty="0" smtClean="0">
                <a:solidFill>
                  <a:srgbClr val="FF4747"/>
                </a:solidFill>
                <a:latin typeface="Georgia" panose="02040502050405020303" pitchFamily="18" charset="0"/>
              </a:rPr>
              <a:t>These refer to the actual arguments</a:t>
            </a:r>
          </a:p>
          <a:p>
            <a:r>
              <a:rPr lang="en-US" dirty="0" smtClean="0">
                <a:solidFill>
                  <a:srgbClr val="FF4747"/>
                </a:solidFill>
                <a:latin typeface="Georgia" panose="02040502050405020303" pitchFamily="18" charset="0"/>
              </a:rPr>
              <a:t>  </a:t>
            </a:r>
            <a:r>
              <a:rPr lang="en-US" b="1" dirty="0" smtClean="0">
                <a:solidFill>
                  <a:srgbClr val="FF4747"/>
                </a:solidFill>
                <a:latin typeface="Georgia" panose="02040502050405020303" pitchFamily="18" charset="0"/>
              </a:rPr>
              <a:t>–</a:t>
            </a:r>
            <a:r>
              <a:rPr lang="en-US" dirty="0" smtClean="0">
                <a:solidFill>
                  <a:srgbClr val="FF4747"/>
                </a:solidFill>
                <a:latin typeface="Georgia" panose="02040502050405020303" pitchFamily="18" charset="0"/>
              </a:rPr>
              <a:t> no copies are made</a:t>
            </a:r>
            <a:endParaRPr lang="en-CA" dirty="0">
              <a:solidFill>
                <a:srgbClr val="FF4747"/>
              </a:solidFill>
              <a:latin typeface="Georgia" panose="02040502050405020303" pitchFamily="18" charset="0"/>
            </a:endParaRPr>
          </a:p>
        </p:txBody>
      </p:sp>
      <p:sp>
        <p:nvSpPr>
          <p:cNvPr id="20" name="TextBox 19"/>
          <p:cNvSpPr txBox="1"/>
          <p:nvPr/>
        </p:nvSpPr>
        <p:spPr>
          <a:xfrm>
            <a:off x="2627784" y="6381328"/>
            <a:ext cx="4389343" cy="369332"/>
          </a:xfrm>
          <a:prstGeom prst="rect">
            <a:avLst/>
          </a:prstGeom>
          <a:noFill/>
        </p:spPr>
        <p:txBody>
          <a:bodyPr wrap="none" rtlCol="0">
            <a:spAutoFit/>
          </a:bodyPr>
          <a:lstStyle/>
          <a:p>
            <a:r>
              <a:rPr lang="en-US" dirty="0" smtClean="0">
                <a:solidFill>
                  <a:srgbClr val="0070C0"/>
                </a:solidFill>
                <a:latin typeface="Georgia" panose="02040502050405020303" pitchFamily="18" charset="0"/>
              </a:rPr>
              <a:t>The return value is still returned by value</a:t>
            </a:r>
            <a:endParaRPr lang="en-CA" dirty="0">
              <a:solidFill>
                <a:srgbClr val="0070C0"/>
              </a:solidFill>
              <a:latin typeface="Georgia" panose="02040502050405020303" pitchFamily="18" charset="0"/>
            </a:endParaRPr>
          </a:p>
        </p:txBody>
      </p:sp>
      <p:sp>
        <p:nvSpPr>
          <p:cNvPr id="7" name="Rounded Rectangle 6"/>
          <p:cNvSpPr/>
          <p:nvPr/>
        </p:nvSpPr>
        <p:spPr>
          <a:xfrm>
            <a:off x="3635896" y="1928121"/>
            <a:ext cx="3240360" cy="3600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 name="Audio 8">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cxnSp>
        <p:nvCxnSpPr>
          <p:cNvPr id="12" name="Straight Arrow Connector 11"/>
          <p:cNvCxnSpPr/>
          <p:nvPr/>
        </p:nvCxnSpPr>
        <p:spPr>
          <a:xfrm flipH="1" flipV="1">
            <a:off x="3059832" y="6021288"/>
            <a:ext cx="360040" cy="288032"/>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1934016437"/>
      </p:ext>
    </p:extLst>
  </p:cSld>
  <p:clrMapOvr>
    <a:masterClrMapping/>
  </p:clrMapOvr>
  <mc:AlternateContent xmlns:mc="http://schemas.openxmlformats.org/markup-compatibility/2006">
    <mc:Choice xmlns:p14="http://schemas.microsoft.com/office/powerpoint/2010/main" Requires="p14">
      <p:transition spd="slow" p14:dur="2000" advTm="53458"/>
    </mc:Choice>
    <mc:Fallback>
      <p:transition spd="slow" advTm="53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7"/>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10"/>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5"/>
                                        </p:tgtEl>
                                        <p:attrNameLst>
                                          <p:attrName>style.visibility</p:attrName>
                                        </p:attrNameLst>
                                      </p:cBhvr>
                                      <p:to>
                                        <p:strVal val="hidden"/>
                                      </p:to>
                                    </p:set>
                                  </p:childTnLst>
                                </p:cTn>
                              </p:par>
                              <p:par>
                                <p:cTn id="31" presetID="1" presetClass="exit" presetSubtype="0" fill="hold" nodeType="withEffect">
                                  <p:stCondLst>
                                    <p:cond delay="0"/>
                                  </p:stCondLst>
                                  <p:childTnLst>
                                    <p:set>
                                      <p:cBhvr>
                                        <p:cTn id="32" dur="1" fill="hold">
                                          <p:stCondLst>
                                            <p:cond delay="0"/>
                                          </p:stCondLst>
                                        </p:cTn>
                                        <p:tgtEl>
                                          <p:spTgt spid="6"/>
                                        </p:tgtEl>
                                        <p:attrNameLst>
                                          <p:attrName>style.visibility</p:attrName>
                                        </p:attrNameLst>
                                      </p:cBhvr>
                                      <p:to>
                                        <p:strVal val="hidden"/>
                                      </p:to>
                                    </p:set>
                                  </p:childTnLst>
                                </p:cTn>
                              </p:par>
                              <p:par>
                                <p:cTn id="33" presetID="1" presetClass="entr" presetSubtype="0" fill="hold" nodeType="with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xit" presetSubtype="0" fill="hold" nodeType="withEffect">
                                  <p:stCondLst>
                                    <p:cond delay="0"/>
                                  </p:stCondLst>
                                  <p:childTnLst>
                                    <p:set>
                                      <p:cBhvr>
                                        <p:cTn id="36"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9"/>
                </p:tgtEl>
              </p:cMediaNode>
            </p:audio>
          </p:childTnLst>
        </p:cTn>
      </p:par>
    </p:tnLst>
    <p:bldLst>
      <p:bldP spid="10" grpId="0"/>
      <p:bldP spid="10" grpId="1"/>
      <p:bldP spid="20" grpId="0"/>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Summary</a:t>
            </a:r>
            <a:endParaRPr lang="en-CA" dirty="0"/>
          </a:p>
        </p:txBody>
      </p:sp>
      <p:sp>
        <p:nvSpPr>
          <p:cNvPr id="3" name="Content Placeholder 2"/>
          <p:cNvSpPr>
            <a:spLocks noGrp="1"/>
          </p:cNvSpPr>
          <p:nvPr>
            <p:ph idx="1"/>
          </p:nvPr>
        </p:nvSpPr>
        <p:spPr/>
        <p:txBody>
          <a:bodyPr/>
          <a:lstStyle/>
          <a:p>
            <a:r>
              <a:rPr lang="en-CA" dirty="0" smtClean="0"/>
              <a:t>Following this lesson, you now</a:t>
            </a:r>
            <a:endParaRPr lang="en-CA" dirty="0"/>
          </a:p>
          <a:p>
            <a:pPr lvl="1"/>
            <a:r>
              <a:rPr lang="en-CA" dirty="0" smtClean="0"/>
              <a:t>Are aware of the </a:t>
            </a:r>
            <a:r>
              <a:rPr lang="en-CA" dirty="0" smtClean="0">
                <a:latin typeface="Consolas" panose="020B0609020204030204" pitchFamily="49" charset="0"/>
                <a:cs typeface="Consolas" panose="020B0609020204030204" pitchFamily="49" charset="0"/>
              </a:rPr>
              <a:t>class</a:t>
            </a:r>
            <a:r>
              <a:rPr lang="en-CA" dirty="0" smtClean="0"/>
              <a:t> keyword</a:t>
            </a:r>
            <a:endParaRPr lang="en-CA" dirty="0"/>
          </a:p>
          <a:p>
            <a:pPr lvl="1"/>
            <a:r>
              <a:rPr lang="en-CA" dirty="0" smtClean="0"/>
              <a:t>Know </a:t>
            </a:r>
            <a:r>
              <a:rPr lang="en-CA" dirty="0" smtClean="0"/>
              <a:t>how to </a:t>
            </a:r>
            <a:r>
              <a:rPr lang="en-CA" dirty="0" smtClean="0"/>
              <a:t>declare and initialize objects</a:t>
            </a:r>
          </a:p>
          <a:p>
            <a:pPr lvl="2"/>
            <a:r>
              <a:rPr lang="en-US" dirty="0"/>
              <a:t>Instances of classes are also called </a:t>
            </a:r>
            <a:r>
              <a:rPr lang="en-US" i="1" dirty="0"/>
              <a:t>objects</a:t>
            </a:r>
            <a:endParaRPr lang="en-CA" dirty="0"/>
          </a:p>
          <a:p>
            <a:pPr lvl="1"/>
            <a:r>
              <a:rPr lang="en-CA" dirty="0" smtClean="0"/>
              <a:t>You know how to access </a:t>
            </a:r>
            <a:r>
              <a:rPr lang="en-CA" dirty="0" smtClean="0"/>
              <a:t>and manipulate the member variables</a:t>
            </a:r>
          </a:p>
          <a:p>
            <a:pPr lvl="1"/>
            <a:r>
              <a:rPr lang="en-CA" dirty="0" smtClean="0"/>
              <a:t>Know how to pass </a:t>
            </a:r>
            <a:r>
              <a:rPr lang="en-CA" dirty="0" smtClean="0"/>
              <a:t>objects to functions and how pass by value works</a:t>
            </a:r>
            <a:endParaRPr lang="en-CA" dirty="0" smtClean="0"/>
          </a:p>
          <a:p>
            <a:pPr lvl="1"/>
            <a:r>
              <a:rPr lang="en-CA" dirty="0" smtClean="0"/>
              <a:t>Understand </a:t>
            </a:r>
            <a:r>
              <a:rPr lang="en-CA" dirty="0" smtClean="0"/>
              <a:t>that pass by reference works the same way as for primitive data types</a:t>
            </a:r>
            <a:endParaRPr lang="en-CA"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46543318"/>
      </p:ext>
    </p:extLst>
  </p:cSld>
  <p:clrMapOvr>
    <a:masterClrMapping/>
  </p:clrMapOvr>
  <mc:AlternateContent xmlns:mc="http://schemas.openxmlformats.org/markup-compatibility/2006">
    <mc:Choice xmlns:p14="http://schemas.microsoft.com/office/powerpoint/2010/main" Requires="p14">
      <p:transition spd="slow" p14:dur="2000" advTm="44233"/>
    </mc:Choice>
    <mc:Fallback>
      <p:transition spd="slow" advTm="442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References</a:t>
            </a:r>
            <a:endParaRPr lang="en-CA" dirty="0"/>
          </a:p>
        </p:txBody>
      </p:sp>
      <p:sp>
        <p:nvSpPr>
          <p:cNvPr id="3" name="Content Placeholder 2"/>
          <p:cNvSpPr>
            <a:spLocks noGrp="1"/>
          </p:cNvSpPr>
          <p:nvPr>
            <p:ph idx="1"/>
          </p:nvPr>
        </p:nvSpPr>
        <p:spPr/>
        <p:txBody>
          <a:bodyPr>
            <a:normAutofit/>
          </a:bodyPr>
          <a:lstStyle/>
          <a:p>
            <a:pPr marL="0" indent="0">
              <a:buNone/>
            </a:pPr>
            <a:r>
              <a:rPr lang="en-CA" sz="1800" dirty="0"/>
              <a:t>[1]	</a:t>
            </a:r>
            <a:r>
              <a:rPr lang="en-CA" sz="1800" dirty="0" smtClean="0"/>
              <a:t>cplusplus.com</a:t>
            </a:r>
          </a:p>
          <a:p>
            <a:pPr marL="0" indent="0">
              <a:buNone/>
            </a:pPr>
            <a:r>
              <a:rPr lang="en-US" sz="1800" dirty="0"/>
              <a:t>	http://www.cplusplus.com/doc/tutorial/classes</a:t>
            </a:r>
            <a:r>
              <a:rPr lang="en-US" sz="1800" dirty="0" smtClean="0"/>
              <a:t>/</a:t>
            </a:r>
          </a:p>
          <a:p>
            <a:pPr marL="0" indent="0">
              <a:buNone/>
            </a:pPr>
            <a:r>
              <a:rPr lang="en-US" sz="1800" dirty="0" smtClean="0"/>
              <a:t>[2] </a:t>
            </a:r>
            <a:r>
              <a:rPr lang="en-US" sz="1800" dirty="0"/>
              <a:t>	Wikipedia	https://en.wikipedia.org/wiki/Class_(computer_programming)</a:t>
            </a:r>
            <a:endParaRPr lang="en-CA" sz="18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1615438448"/>
      </p:ext>
    </p:extLst>
  </p:cSld>
  <p:clrMapOvr>
    <a:masterClrMapping/>
  </p:clrMapOvr>
  <mc:AlternateContent xmlns:mc="http://schemas.openxmlformats.org/markup-compatibility/2006">
    <mc:Choice xmlns:p14="http://schemas.microsoft.com/office/powerpoint/2010/main" Requires="p14">
      <p:transition spd="slow" p14:dur="2000" advTm="2111"/>
    </mc:Choice>
    <mc:Fallback>
      <p:transition spd="slow" advTm="21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lstStyle/>
          <a:p>
            <a:pPr marL="0" indent="0">
              <a:buNone/>
            </a:pPr>
            <a:r>
              <a:rPr lang="en-CA" dirty="0" smtClean="0"/>
              <a:t>These slides were prepared using the Georgia typeface. Mathematical equations use </a:t>
            </a:r>
            <a:r>
              <a:rPr lang="en-CA" dirty="0" smtClean="0">
                <a:latin typeface="Times New Roman" panose="02020603050405020304" pitchFamily="18" charset="0"/>
                <a:cs typeface="Times New Roman" panose="02020603050405020304" pitchFamily="18" charset="0"/>
              </a:rPr>
              <a:t>Times New Roman</a:t>
            </a:r>
            <a:r>
              <a:rPr lang="en-CA" dirty="0" smtClean="0"/>
              <a:t>, and source code is presented using </a:t>
            </a:r>
            <a:r>
              <a:rPr lang="en-CA" dirty="0" smtClean="0">
                <a:latin typeface="Consolas" panose="020B0609020204030204" pitchFamily="49" charset="0"/>
                <a:cs typeface="Consolas" panose="020B0609020204030204" pitchFamily="49" charset="0"/>
              </a:rPr>
              <a:t>Consolas</a:t>
            </a:r>
            <a:r>
              <a:rPr lang="en-CA" dirty="0" smtClean="0"/>
              <a:t>.</a:t>
            </a:r>
          </a:p>
          <a:p>
            <a:pPr marL="0" indent="0">
              <a:buNone/>
            </a:pPr>
            <a:endParaRPr lang="en-CA" dirty="0" smtClean="0"/>
          </a:p>
          <a:p>
            <a:pPr marL="0" indent="0">
              <a:buNone/>
            </a:pPr>
            <a:r>
              <a:rPr lang="en-CA" dirty="0" smtClean="0"/>
              <a:t>The </a:t>
            </a:r>
            <a:r>
              <a:rPr lang="en-CA" dirty="0"/>
              <a:t>photographs of lilacs in bloom appearing on the title slide and accenting the top of each other slide were taken at the Royal Botanical Gardens on May 27, 2018 by Douglas Wilhelm Harder. Please see</a:t>
            </a:r>
          </a:p>
          <a:p>
            <a:pPr marL="0" indent="0" algn="ctr">
              <a:buNone/>
            </a:pPr>
            <a:r>
              <a:rPr lang="en-CA" dirty="0"/>
              <a:t>https://www.rbg.ca/</a:t>
            </a:r>
          </a:p>
          <a:p>
            <a:pPr marL="0" indent="0">
              <a:buNone/>
            </a:pPr>
            <a:r>
              <a:rPr lang="en-CA" dirty="0" smtClean="0"/>
              <a:t>for </a:t>
            </a:r>
            <a:r>
              <a:rPr lang="en-CA" dirty="0"/>
              <a:t>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6" y="4532755"/>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12785" y="4221088"/>
            <a:ext cx="1535679" cy="2300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8658" y="4703278"/>
            <a:ext cx="2867198" cy="1822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3469754058"/>
      </p:ext>
    </p:extLst>
  </p:cSld>
  <p:clrMapOvr>
    <a:masterClrMapping/>
  </p:clrMapOvr>
  <mc:AlternateContent xmlns:mc="http://schemas.openxmlformats.org/markup-compatibility/2006">
    <mc:Choice xmlns:p14="http://schemas.microsoft.com/office/powerpoint/2010/main" Requires="p14">
      <p:transition spd="slow" p14:dur="2000" advTm="1234"/>
    </mc:Choice>
    <mc:Fallback>
      <p:transition spd="slow" advTm="1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buNone/>
            </a:pPr>
            <a:r>
              <a:rPr lang="en-CA" dirty="0"/>
              <a:t>These slides are provided for the </a:t>
            </a:r>
            <a:r>
              <a:rPr lang="en-CA" cap="small" dirty="0" smtClean="0"/>
              <a:t>ece</a:t>
            </a:r>
            <a:r>
              <a:rPr lang="en-CA" dirty="0" smtClean="0"/>
              <a:t> </a:t>
            </a:r>
            <a:r>
              <a:rPr lang="en-CA" dirty="0"/>
              <a:t>150 </a:t>
            </a:r>
            <a:r>
              <a:rPr lang="en-CA" i="1" dirty="0"/>
              <a:t>Fundamentals of Programming</a:t>
            </a:r>
            <a:r>
              <a:rPr lang="en-CA" dirty="0"/>
              <a:t> </a:t>
            </a:r>
            <a:r>
              <a:rPr lang="en-CA" dirty="0" smtClean="0"/>
              <a:t>course taught at the University of Waterloo. </a:t>
            </a:r>
            <a:r>
              <a:rPr lang="en-CA" dirty="0"/>
              <a:t>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44983448"/>
      </p:ext>
    </p:extLst>
  </p:cSld>
  <p:clrMapOvr>
    <a:masterClrMapping/>
  </p:clrMapOvr>
  <mc:AlternateContent xmlns:mc="http://schemas.openxmlformats.org/markup-compatibility/2006">
    <mc:Choice xmlns:p14="http://schemas.microsoft.com/office/powerpoint/2010/main" Requires="p14">
      <p:transition spd="slow" p14:dur="2000" advTm="2628"/>
    </mc:Choice>
    <mc:Fallback>
      <p:transition spd="slow" advTm="26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The three-body problem</a:t>
            </a:r>
            <a:endParaRPr lang="en-CA" dirty="0"/>
          </a:p>
        </p:txBody>
      </p:sp>
      <p:sp>
        <p:nvSpPr>
          <p:cNvPr id="3" name="Content Placeholder 2"/>
          <p:cNvSpPr>
            <a:spLocks noGrp="1"/>
          </p:cNvSpPr>
          <p:nvPr>
            <p:ph idx="1"/>
          </p:nvPr>
        </p:nvSpPr>
        <p:spPr/>
        <p:txBody>
          <a:bodyPr/>
          <a:lstStyle/>
          <a:p>
            <a:r>
              <a:rPr lang="en-CA" dirty="0" smtClean="0"/>
              <a:t>Suppose we are trying to simulate the three-body problem for stars:</a:t>
            </a:r>
          </a:p>
          <a:p>
            <a:pPr lvl="1"/>
            <a:r>
              <a:rPr lang="en-US" dirty="0" smtClean="0"/>
              <a:t>Each </a:t>
            </a:r>
            <a:r>
              <a:rPr lang="en-US" dirty="0" smtClean="0"/>
              <a:t>star has</a:t>
            </a:r>
            <a:r>
              <a:rPr lang="en-US" dirty="0" smtClean="0"/>
              <a:t>:</a:t>
            </a:r>
          </a:p>
          <a:p>
            <a:pPr lvl="2"/>
            <a:r>
              <a:rPr lang="en-US" dirty="0" smtClean="0"/>
              <a:t>A position </a:t>
            </a:r>
            <a:r>
              <a:rPr lang="en-US" i="1" dirty="0" smtClean="0">
                <a:latin typeface="Times New Roman" panose="02020603050405020304" pitchFamily="18" charset="0"/>
                <a:ea typeface="Tahoma" panose="020B0604030504040204" pitchFamily="34" charset="0"/>
                <a:cs typeface="Times New Roman" panose="02020603050405020304" pitchFamily="18" charset="0"/>
              </a:rPr>
              <a:t>x</a:t>
            </a:r>
            <a:r>
              <a:rPr lang="en-US" dirty="0" smtClean="0"/>
              <a:t>, </a:t>
            </a:r>
            <a:r>
              <a:rPr lang="en-US" i="1" dirty="0" smtClean="0"/>
              <a:t>y</a:t>
            </a:r>
            <a:r>
              <a:rPr lang="en-US" dirty="0" smtClean="0"/>
              <a:t>, and </a:t>
            </a:r>
            <a:r>
              <a:rPr lang="en-US" i="1" dirty="0" smtClean="0"/>
              <a:t>z</a:t>
            </a:r>
            <a:endParaRPr lang="en-US" dirty="0" smtClean="0"/>
          </a:p>
          <a:p>
            <a:pPr lvl="2"/>
            <a:r>
              <a:rPr lang="en-US" dirty="0" smtClean="0"/>
              <a:t>A velocity </a:t>
            </a:r>
            <a:r>
              <a:rPr lang="en-US" i="1" dirty="0" err="1" smtClean="0"/>
              <a:t>v</a:t>
            </a:r>
            <a:r>
              <a:rPr lang="en-US" i="1" baseline="-25000" dirty="0" err="1" smtClean="0"/>
              <a:t>x</a:t>
            </a:r>
            <a:r>
              <a:rPr lang="en-US" dirty="0" smtClean="0"/>
              <a:t>,</a:t>
            </a:r>
            <a:r>
              <a:rPr lang="en-US" i="1" dirty="0" smtClean="0"/>
              <a:t> </a:t>
            </a:r>
            <a:r>
              <a:rPr lang="en-US" i="1" dirty="0" err="1" smtClean="0"/>
              <a:t>v</a:t>
            </a:r>
            <a:r>
              <a:rPr lang="en-US" i="1" baseline="-25000" dirty="0" err="1" smtClean="0"/>
              <a:t>y</a:t>
            </a:r>
            <a:r>
              <a:rPr lang="en-US" dirty="0" smtClean="0"/>
              <a:t>, </a:t>
            </a:r>
            <a:r>
              <a:rPr lang="en-US" i="1" dirty="0" err="1" smtClean="0"/>
              <a:t>v</a:t>
            </a:r>
            <a:r>
              <a:rPr lang="en-US" i="1" baseline="-25000" dirty="0" err="1" smtClean="0"/>
              <a:t>z</a:t>
            </a:r>
            <a:endParaRPr lang="en-CA" dirty="0" smtClean="0"/>
          </a:p>
          <a:p>
            <a:pPr lvl="2"/>
            <a:r>
              <a:rPr lang="en-US" dirty="0" smtClean="0"/>
              <a:t>A mass </a:t>
            </a:r>
            <a:r>
              <a:rPr lang="en-US" i="1" dirty="0" smtClean="0"/>
              <a:t>m</a:t>
            </a:r>
            <a:endParaRPr lang="en-US" dirty="0" smtClean="0"/>
          </a:p>
          <a:p>
            <a:pPr lvl="2"/>
            <a:endParaRPr lang="en-US" dirty="0" smtClean="0"/>
          </a:p>
          <a:p>
            <a:r>
              <a:rPr lang="en-US" dirty="0" smtClean="0"/>
              <a:t>We could store arrays for each of these:</a:t>
            </a:r>
          </a:p>
          <a:p>
            <a:pPr marL="800100" lvl="2" indent="0">
              <a:buNone/>
            </a:pPr>
            <a:r>
              <a:rPr lang="en-US" dirty="0" smtClean="0">
                <a:latin typeface="Consolas" panose="020B0609020204030204" pitchFamily="49" charset="0"/>
              </a:rPr>
              <a:t>double </a:t>
            </a:r>
            <a:r>
              <a:rPr lang="en-US" dirty="0" err="1" smtClean="0">
                <a:latin typeface="Consolas" panose="020B0609020204030204" pitchFamily="49" charset="0"/>
              </a:rPr>
              <a:t>rigil_kentaurus_position</a:t>
            </a:r>
            <a:r>
              <a:rPr lang="en-US" dirty="0" smtClean="0">
                <a:latin typeface="Consolas" panose="020B0609020204030204" pitchFamily="49" charset="0"/>
              </a:rPr>
              <a:t>[3]; // km</a:t>
            </a:r>
            <a:endParaRPr lang="en-US" dirty="0" smtClean="0">
              <a:latin typeface="Consolas" panose="020B0609020204030204" pitchFamily="49" charset="0"/>
            </a:endParaRPr>
          </a:p>
          <a:p>
            <a:pPr marL="800100" lvl="2" indent="0">
              <a:buNone/>
            </a:pPr>
            <a:r>
              <a:rPr lang="en-US" dirty="0" smtClean="0">
                <a:latin typeface="Consolas" panose="020B0609020204030204" pitchFamily="49" charset="0"/>
              </a:rPr>
              <a:t>double </a:t>
            </a:r>
            <a:r>
              <a:rPr lang="en-US" dirty="0" err="1" smtClean="0">
                <a:latin typeface="Consolas" panose="020B0609020204030204" pitchFamily="49" charset="0"/>
              </a:rPr>
              <a:t>rigil_kentaurus_velocity</a:t>
            </a:r>
            <a:r>
              <a:rPr lang="en-US" dirty="0" smtClean="0">
                <a:latin typeface="Consolas" panose="020B0609020204030204" pitchFamily="49" charset="0"/>
              </a:rPr>
              <a:t>[3</a:t>
            </a:r>
            <a:r>
              <a:rPr lang="en-US" dirty="0" smtClean="0">
                <a:latin typeface="Consolas" panose="020B0609020204030204" pitchFamily="49" charset="0"/>
              </a:rPr>
              <a:t>]; // km/h</a:t>
            </a:r>
            <a:endParaRPr lang="en-US" dirty="0" smtClean="0">
              <a:latin typeface="Consolas" panose="020B0609020204030204" pitchFamily="49" charset="0"/>
            </a:endParaRPr>
          </a:p>
          <a:p>
            <a:pPr marL="800100" lvl="2" indent="0">
              <a:buNone/>
            </a:pPr>
            <a:r>
              <a:rPr lang="en-US" dirty="0">
                <a:latin typeface="Consolas" panose="020B0609020204030204" pitchFamily="49" charset="0"/>
              </a:rPr>
              <a:t>double </a:t>
            </a:r>
            <a:r>
              <a:rPr lang="en-US" dirty="0" err="1" smtClean="0">
                <a:latin typeface="Consolas" panose="020B0609020204030204" pitchFamily="49" charset="0"/>
              </a:rPr>
              <a:t>rigil_kentaurus_mass</a:t>
            </a:r>
            <a:r>
              <a:rPr lang="en-US" dirty="0" smtClean="0">
                <a:latin typeface="Consolas" panose="020B0609020204030204" pitchFamily="49" charset="0"/>
              </a:rPr>
              <a:t>;        // kg</a:t>
            </a:r>
            <a:endParaRPr lang="en-US" dirty="0">
              <a:latin typeface="Consolas" panose="020B0609020204030204" pitchFamily="49" charset="0"/>
            </a:endParaRPr>
          </a:p>
          <a:p>
            <a:pPr marL="800100" lvl="2" indent="0">
              <a:buNone/>
            </a:pPr>
            <a:r>
              <a:rPr lang="en-US" dirty="0" smtClean="0">
                <a:latin typeface="Consolas" panose="020B0609020204030204" pitchFamily="49" charset="0"/>
              </a:rPr>
              <a:t>// Same for '</a:t>
            </a:r>
            <a:r>
              <a:rPr lang="en-US" dirty="0" err="1" smtClean="0">
                <a:latin typeface="Consolas" panose="020B0609020204030204" pitchFamily="49" charset="0"/>
              </a:rPr>
              <a:t>toliman</a:t>
            </a:r>
            <a:r>
              <a:rPr lang="en-US" dirty="0">
                <a:latin typeface="Consolas" panose="020B0609020204030204" pitchFamily="49" charset="0"/>
              </a:rPr>
              <a:t>'</a:t>
            </a:r>
            <a:r>
              <a:rPr lang="en-US" dirty="0" smtClean="0">
                <a:latin typeface="Consolas" panose="020B0609020204030204" pitchFamily="49" charset="0"/>
              </a:rPr>
              <a:t> and '</a:t>
            </a:r>
            <a:r>
              <a:rPr lang="en-US" dirty="0" err="1" smtClean="0">
                <a:latin typeface="Consolas" panose="020B0609020204030204" pitchFamily="49" charset="0"/>
              </a:rPr>
              <a:t>proxima_centauri</a:t>
            </a:r>
            <a:r>
              <a:rPr lang="en-US" dirty="0">
                <a:latin typeface="Consolas" panose="020B0609020204030204" pitchFamily="49" charset="0"/>
              </a:rPr>
              <a:t>'</a:t>
            </a:r>
            <a:endParaRPr lang="en-US" dirty="0" smtClean="0">
              <a:latin typeface="Consolas" panose="020B0609020204030204" pitchFamily="49" charset="0"/>
            </a:endParaRPr>
          </a:p>
          <a:p>
            <a:pPr marL="0" indent="0">
              <a:buNone/>
            </a:pPr>
            <a:endParaRPr lang="en-CA" dirty="0"/>
          </a:p>
        </p:txBody>
      </p:sp>
      <p:sp>
        <p:nvSpPr>
          <p:cNvPr id="4" name="AutoShape 2" descr="Two bright stars against a dense background of fainter stars, with one of the fainter stars circled in re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27" name="Picture 3"/>
          <p:cNvPicPr>
            <a:picLocks noChangeAspect="1" noChangeArrowheads="1"/>
          </p:cNvPicPr>
          <p:nvPr/>
        </p:nvPicPr>
        <p:blipFill rotWithShape="1">
          <a:blip r:embed="rId6">
            <a:extLst>
              <a:ext uri="{28A0092B-C50C-407E-A947-70E740481C1C}">
                <a14:useLocalDpi xmlns:a14="http://schemas.microsoft.com/office/drawing/2010/main" val="0"/>
              </a:ext>
            </a:extLst>
          </a:blip>
          <a:srcRect l="27960" t="29478" r="30705" b="23478"/>
          <a:stretch/>
        </p:blipFill>
        <p:spPr bwMode="auto">
          <a:xfrm>
            <a:off x="6433407" y="2060848"/>
            <a:ext cx="2394598" cy="1826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6577423" y="3861048"/>
            <a:ext cx="2315057" cy="307777"/>
          </a:xfrm>
          <a:prstGeom prst="rect">
            <a:avLst/>
          </a:prstGeom>
        </p:spPr>
        <p:txBody>
          <a:bodyPr wrap="none">
            <a:spAutoFit/>
          </a:bodyPr>
          <a:lstStyle/>
          <a:p>
            <a:r>
              <a:rPr lang="en-CA" sz="1400" dirty="0" smtClean="0">
                <a:solidFill>
                  <a:schemeClr val="bg1">
                    <a:lumMod val="50000"/>
                  </a:schemeClr>
                </a:solidFill>
                <a:latin typeface="Georgia" panose="02040502050405020303" pitchFamily="18" charset="0"/>
              </a:rPr>
              <a:t>Wikipedia </a:t>
            </a:r>
            <a:r>
              <a:rPr lang="en-CA" sz="1400" dirty="0" err="1" smtClean="0">
                <a:solidFill>
                  <a:schemeClr val="bg1">
                    <a:lumMod val="50000"/>
                  </a:schemeClr>
                </a:solidFill>
                <a:latin typeface="Georgia" panose="02040502050405020303" pitchFamily="18" charset="0"/>
              </a:rPr>
              <a:t>User:Skatebiker</a:t>
            </a:r>
            <a:endParaRPr lang="en-CA" sz="1400" dirty="0">
              <a:solidFill>
                <a:schemeClr val="bg1">
                  <a:lumMod val="50000"/>
                </a:schemeClr>
              </a:solidFill>
              <a:latin typeface="Georgia" panose="02040502050405020303" pitchFamily="18" charset="0"/>
            </a:endParaRPr>
          </a:p>
        </p:txBody>
      </p:sp>
      <p:sp>
        <p:nvSpPr>
          <p:cNvPr id="6" name="Oval 5"/>
          <p:cNvSpPr/>
          <p:nvPr/>
        </p:nvSpPr>
        <p:spPr>
          <a:xfrm>
            <a:off x="6804248" y="3757867"/>
            <a:ext cx="72008" cy="72008"/>
          </a:xfrm>
          <a:prstGeom prst="ellipse">
            <a:avLst/>
          </a:prstGeom>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7" name="Audio 6">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06824736"/>
      </p:ext>
    </p:extLst>
  </p:cSld>
  <p:clrMapOvr>
    <a:masterClrMapping/>
  </p:clrMapOvr>
  <mc:AlternateContent xmlns:mc="http://schemas.openxmlformats.org/markup-compatibility/2006">
    <mc:Choice xmlns:p14="http://schemas.microsoft.com/office/powerpoint/2010/main" Requires="p14">
      <p:transition spd="slow" p14:dur="2000" advTm="53074"/>
    </mc:Choice>
    <mc:Fallback>
      <p:transition spd="slow" advTm="530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Classes</a:t>
            </a:r>
            <a:endParaRPr lang="en-CA" dirty="0"/>
          </a:p>
        </p:txBody>
      </p:sp>
      <p:sp>
        <p:nvSpPr>
          <p:cNvPr id="3" name="Content Placeholder 2"/>
          <p:cNvSpPr>
            <a:spLocks noGrp="1"/>
          </p:cNvSpPr>
          <p:nvPr>
            <p:ph idx="1"/>
          </p:nvPr>
        </p:nvSpPr>
        <p:spPr/>
        <p:txBody>
          <a:bodyPr/>
          <a:lstStyle/>
          <a:p>
            <a:r>
              <a:rPr lang="en-CA" dirty="0" smtClean="0"/>
              <a:t>The three local variables storing information about Rigel </a:t>
            </a:r>
            <a:r>
              <a:rPr lang="en-CA" dirty="0" err="1" smtClean="0"/>
              <a:t>Kentaurus</a:t>
            </a:r>
            <a:r>
              <a:rPr lang="en-CA" dirty="0" smtClean="0"/>
              <a:t> are all related</a:t>
            </a:r>
            <a:endParaRPr lang="en-CA" dirty="0" smtClean="0"/>
          </a:p>
          <a:p>
            <a:pPr lvl="1"/>
            <a:r>
              <a:rPr lang="en-US" dirty="0" smtClean="0"/>
              <a:t>Just like an array and capacity are related</a:t>
            </a:r>
          </a:p>
          <a:p>
            <a:pPr lvl="1"/>
            <a:r>
              <a:rPr lang="en-US" dirty="0" smtClean="0"/>
              <a:t>We </a:t>
            </a:r>
            <a:r>
              <a:rPr lang="en-US" dirty="0" smtClean="0"/>
              <a:t>would like to like to </a:t>
            </a:r>
            <a:r>
              <a:rPr lang="en-US" i="1" dirty="0" smtClean="0"/>
              <a:t>group </a:t>
            </a:r>
            <a:r>
              <a:rPr lang="en-US" dirty="0" smtClean="0"/>
              <a:t>this information together</a:t>
            </a:r>
            <a:endParaRPr lang="en-CA" dirty="0" smtClean="0"/>
          </a:p>
          <a:p>
            <a:pPr marL="800100" lvl="2" indent="0">
              <a:buNone/>
            </a:pPr>
            <a:r>
              <a:rPr lang="en-US" dirty="0" smtClean="0">
                <a:latin typeface="Consolas" panose="020B0609020204030204" pitchFamily="49" charset="0"/>
              </a:rPr>
              <a:t>// Class declaration</a:t>
            </a:r>
          </a:p>
          <a:p>
            <a:pPr marL="800100" lvl="2" indent="0">
              <a:buNone/>
            </a:pPr>
            <a:r>
              <a:rPr lang="en-US" dirty="0" smtClean="0">
                <a:latin typeface="Consolas" panose="020B0609020204030204" pitchFamily="49" charset="0"/>
              </a:rPr>
              <a:t>class Body;</a:t>
            </a:r>
          </a:p>
          <a:p>
            <a:pPr marL="800100" lvl="2" indent="0">
              <a:buNone/>
            </a:pPr>
            <a:endParaRPr lang="en-US" dirty="0" smtClean="0">
              <a:latin typeface="Consolas" panose="020B0609020204030204" pitchFamily="49" charset="0"/>
            </a:endParaRPr>
          </a:p>
          <a:p>
            <a:pPr marL="800100" lvl="2" indent="0">
              <a:buNone/>
            </a:pPr>
            <a:r>
              <a:rPr lang="en-US" dirty="0" smtClean="0">
                <a:latin typeface="Consolas" panose="020B0609020204030204" pitchFamily="49" charset="0"/>
              </a:rPr>
              <a:t>// Class definition</a:t>
            </a:r>
          </a:p>
          <a:p>
            <a:pPr marL="800100" lvl="2" indent="0">
              <a:buNone/>
            </a:pPr>
            <a:r>
              <a:rPr lang="en-US" dirty="0" smtClean="0">
                <a:latin typeface="Consolas" panose="020B0609020204030204" pitchFamily="49" charset="0"/>
              </a:rPr>
              <a:t>class Body {</a:t>
            </a:r>
          </a:p>
          <a:p>
            <a:pPr marL="800100" lvl="2" indent="0">
              <a:buNone/>
            </a:pPr>
            <a:r>
              <a:rPr lang="en-US" dirty="0" smtClean="0">
                <a:latin typeface="Consolas" panose="020B0609020204030204" pitchFamily="49" charset="0"/>
              </a:rPr>
              <a:t>    public:</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 Member variables</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double position_[3];   // km</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double velocity_[3];   // km/h</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double mass_;          // kg</a:t>
            </a:r>
          </a:p>
          <a:p>
            <a:pPr marL="800100" lvl="2" indent="0">
              <a:buNone/>
            </a:pPr>
            <a:r>
              <a:rPr lang="en-US" dirty="0" smtClean="0">
                <a:latin typeface="Consolas" panose="020B0609020204030204" pitchFamily="49" charset="0"/>
              </a:rPr>
              <a:t>};</a:t>
            </a:r>
          </a:p>
          <a:p>
            <a:pPr marL="0" indent="0">
              <a:buNone/>
            </a:pPr>
            <a:endParaRPr lang="en-CA" dirty="0"/>
          </a:p>
        </p:txBody>
      </p:sp>
      <p:sp>
        <p:nvSpPr>
          <p:cNvPr id="4" name="Rectangle 3"/>
          <p:cNvSpPr/>
          <p:nvPr/>
        </p:nvSpPr>
        <p:spPr>
          <a:xfrm>
            <a:off x="4788024" y="3429000"/>
            <a:ext cx="3954929" cy="923330"/>
          </a:xfrm>
          <a:prstGeom prst="rect">
            <a:avLst/>
          </a:prstGeom>
        </p:spPr>
        <p:txBody>
          <a:bodyPr wrap="none">
            <a:spAutoFit/>
          </a:bodyPr>
          <a:lstStyle/>
          <a:p>
            <a:r>
              <a:rPr lang="en-US" dirty="0" smtClean="0">
                <a:solidFill>
                  <a:srgbClr val="0070C0"/>
                </a:solidFill>
                <a:latin typeface="Georgia" panose="02040502050405020303" pitchFamily="18" charset="0"/>
              </a:rPr>
              <a:t>This class contains all information</a:t>
            </a:r>
          </a:p>
          <a:p>
            <a:r>
              <a:rPr lang="en-US" dirty="0" smtClean="0">
                <a:solidFill>
                  <a:srgbClr val="0070C0"/>
                </a:solidFill>
                <a:latin typeface="Georgia" panose="02040502050405020303" pitchFamily="18" charset="0"/>
              </a:rPr>
              <a:t>necessary to describe one star for the</a:t>
            </a:r>
          </a:p>
          <a:p>
            <a:r>
              <a:rPr lang="en-US" dirty="0" smtClean="0">
                <a:solidFill>
                  <a:srgbClr val="0070C0"/>
                </a:solidFill>
                <a:latin typeface="Georgia" panose="02040502050405020303" pitchFamily="18" charset="0"/>
              </a:rPr>
              <a:t>problem at hand…</a:t>
            </a:r>
            <a:endParaRPr lang="en-CA" dirty="0">
              <a:solidFill>
                <a:srgbClr val="0070C0"/>
              </a:solidFill>
              <a:latin typeface="Georgia" panose="02040502050405020303" pitchFamily="18" charset="0"/>
            </a:endParaRPr>
          </a:p>
        </p:txBody>
      </p:sp>
      <p:pic>
        <p:nvPicPr>
          <p:cNvPr id="6" name="Audio 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1853568493"/>
      </p:ext>
    </p:extLst>
  </p:cSld>
  <p:clrMapOvr>
    <a:masterClrMapping/>
  </p:clrMapOvr>
  <mc:AlternateContent xmlns:mc="http://schemas.openxmlformats.org/markup-compatibility/2006">
    <mc:Choice xmlns:p14="http://schemas.microsoft.com/office/powerpoint/2010/main" Requires="p14">
      <p:transition spd="slow" p14:dur="2000" advTm="195619"/>
    </mc:Choice>
    <mc:Fallback>
      <p:transition spd="slow" advTm="1956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9" fill="hold" display="0">
                  <p:stCondLst>
                    <p:cond delay="indefinite"/>
                  </p:stCondLst>
                  <p:endCondLst>
                    <p:cond evt="onStopAudio" delay="0">
                      <p:tgtEl>
                        <p:sldTgt/>
                      </p:tgtEl>
                    </p:cond>
                  </p:endCondLst>
                </p:cTn>
                <p:tgtEl>
                  <p:spTgt spid="6"/>
                </p:tgtEl>
              </p:cMediaNode>
            </p:audio>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Classes</a:t>
            </a:r>
            <a:endParaRPr lang="en-CA" dirty="0"/>
          </a:p>
        </p:txBody>
      </p:sp>
      <p:sp>
        <p:nvSpPr>
          <p:cNvPr id="3" name="Content Placeholder 2"/>
          <p:cNvSpPr>
            <a:spLocks noGrp="1"/>
          </p:cNvSpPr>
          <p:nvPr>
            <p:ph idx="1"/>
          </p:nvPr>
        </p:nvSpPr>
        <p:spPr/>
        <p:txBody>
          <a:bodyPr/>
          <a:lstStyle/>
          <a:p>
            <a:r>
              <a:rPr lang="en-CA" dirty="0" smtClean="0"/>
              <a:t>As a general rule,</a:t>
            </a:r>
          </a:p>
          <a:p>
            <a:pPr lvl="1"/>
            <a:r>
              <a:rPr lang="en-US" dirty="0" smtClean="0"/>
              <a:t>Class names will be capitalized</a:t>
            </a:r>
            <a:endParaRPr lang="en-CA" dirty="0" smtClean="0"/>
          </a:p>
          <a:p>
            <a:pPr lvl="1"/>
            <a:r>
              <a:rPr lang="en-US" dirty="0" smtClean="0"/>
              <a:t>Member variable will be suffixed with an underscore</a:t>
            </a:r>
          </a:p>
          <a:p>
            <a:r>
              <a:rPr lang="en-US" dirty="0" smtClean="0"/>
              <a:t>This is only a naming convention and is not required</a:t>
            </a:r>
          </a:p>
          <a:p>
            <a:pPr lvl="1" algn="l"/>
            <a:r>
              <a:rPr lang="en-US" dirty="0" smtClean="0"/>
              <a:t>Recall that </a:t>
            </a:r>
            <a:r>
              <a:rPr lang="en-US" i="1" dirty="0" smtClean="0"/>
              <a:t>reserved identifiers</a:t>
            </a:r>
            <a:r>
              <a:rPr lang="en-US" dirty="0" smtClean="0"/>
              <a:t> are prefixed with an underscore</a:t>
            </a:r>
            <a:br>
              <a:rPr lang="en-US" dirty="0" smtClean="0"/>
            </a:br>
            <a:r>
              <a:rPr lang="en-US" dirty="0" smtClean="0"/>
              <a:t>or contain a sequence of two underscores</a:t>
            </a:r>
            <a:endParaRPr lang="en-CA" dirty="0" smtClean="0"/>
          </a:p>
          <a:p>
            <a:pPr marL="800100" lvl="2" indent="0">
              <a:buNone/>
            </a:pPr>
            <a:endParaRPr lang="en-US" sz="1600" dirty="0" smtClean="0">
              <a:latin typeface="Consolas" panose="020B0609020204030204" pitchFamily="49" charset="0"/>
            </a:endParaRPr>
          </a:p>
          <a:p>
            <a:pPr marL="800100" lvl="2" indent="0">
              <a:buNone/>
            </a:pPr>
            <a:r>
              <a:rPr lang="en-US" dirty="0" smtClean="0">
                <a:latin typeface="Consolas" panose="020B0609020204030204" pitchFamily="49" charset="0"/>
              </a:rPr>
              <a:t>// Class definition</a:t>
            </a:r>
          </a:p>
          <a:p>
            <a:pPr marL="800100" lvl="2" indent="0">
              <a:buNone/>
            </a:pPr>
            <a:r>
              <a:rPr lang="en-US" dirty="0" smtClean="0">
                <a:latin typeface="Consolas" panose="020B0609020204030204" pitchFamily="49" charset="0"/>
              </a:rPr>
              <a:t>class Body {</a:t>
            </a:r>
          </a:p>
          <a:p>
            <a:pPr marL="800100" lvl="2" indent="0">
              <a:buNone/>
            </a:pPr>
            <a:r>
              <a:rPr lang="en-US" dirty="0" smtClean="0">
                <a:latin typeface="Consolas" panose="020B0609020204030204" pitchFamily="49" charset="0"/>
              </a:rPr>
              <a:t>    public:</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 Member variables</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double position_[3];   // km</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double velocity_[3];   // km/h</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double mass_;          // kg</a:t>
            </a:r>
          </a:p>
          <a:p>
            <a:pPr marL="800100" lvl="2" indent="0">
              <a:buNone/>
            </a:pPr>
            <a:r>
              <a:rPr lang="en-US" dirty="0" smtClean="0">
                <a:latin typeface="Consolas" panose="020B0609020204030204" pitchFamily="49" charset="0"/>
              </a:rPr>
              <a:t>};</a:t>
            </a:r>
          </a:p>
          <a:p>
            <a:pPr marL="0" indent="0">
              <a:buNone/>
            </a:pPr>
            <a:endParaRPr lang="en-CA" dirty="0"/>
          </a:p>
        </p:txBody>
      </p:sp>
      <p:sp>
        <p:nvSpPr>
          <p:cNvPr id="5" name="Oval 4"/>
          <p:cNvSpPr/>
          <p:nvPr/>
        </p:nvSpPr>
        <p:spPr>
          <a:xfrm>
            <a:off x="4079233" y="5233474"/>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7" name="Oval 6"/>
          <p:cNvSpPr/>
          <p:nvPr/>
        </p:nvSpPr>
        <p:spPr>
          <a:xfrm>
            <a:off x="4083507" y="5544084"/>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Oval 7"/>
          <p:cNvSpPr/>
          <p:nvPr/>
        </p:nvSpPr>
        <p:spPr>
          <a:xfrm>
            <a:off x="3590740" y="5877272"/>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Oval 8"/>
          <p:cNvSpPr/>
          <p:nvPr/>
        </p:nvSpPr>
        <p:spPr>
          <a:xfrm>
            <a:off x="1930282" y="4232377"/>
            <a:ext cx="432048"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0" name="Audio 9">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65165935"/>
      </p:ext>
    </p:extLst>
  </p:cSld>
  <p:clrMapOvr>
    <a:masterClrMapping/>
  </p:clrMapOvr>
  <mc:AlternateContent xmlns:mc="http://schemas.openxmlformats.org/markup-compatibility/2006">
    <mc:Choice xmlns:p14="http://schemas.microsoft.com/office/powerpoint/2010/main" Requires="p14">
      <p:transition spd="slow" p14:dur="2000" advTm="53265"/>
    </mc:Choice>
    <mc:Fallback>
      <p:transition spd="slow" advTm="532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10"/>
                </p:tgtEl>
              </p:cMediaNode>
            </p:audio>
          </p:childTnLst>
        </p:cTn>
      </p:par>
    </p:tnLst>
    <p:bldLst>
      <p:bldP spid="5"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Classes</a:t>
            </a:r>
            <a:endParaRPr lang="en-CA" dirty="0"/>
          </a:p>
        </p:txBody>
      </p:sp>
      <p:sp>
        <p:nvSpPr>
          <p:cNvPr id="3" name="Content Placeholder 2"/>
          <p:cNvSpPr>
            <a:spLocks noGrp="1"/>
          </p:cNvSpPr>
          <p:nvPr>
            <p:ph idx="1"/>
          </p:nvPr>
        </p:nvSpPr>
        <p:spPr/>
        <p:txBody>
          <a:bodyPr/>
          <a:lstStyle/>
          <a:p>
            <a:r>
              <a:rPr lang="en-US" dirty="0" smtClean="0"/>
              <a:t>With this declaration, </a:t>
            </a:r>
            <a:r>
              <a:rPr lang="en-US" dirty="0" smtClean="0">
                <a:latin typeface="Consolas" panose="020B0609020204030204" pitchFamily="49" charset="0"/>
              </a:rPr>
              <a:t>Body</a:t>
            </a:r>
            <a:r>
              <a:rPr lang="en-US" dirty="0" smtClean="0"/>
              <a:t> now refers to a type like </a:t>
            </a:r>
            <a:r>
              <a:rPr lang="en-US" dirty="0" err="1" smtClean="0">
                <a:latin typeface="Consolas" panose="020B0609020204030204" pitchFamily="49" charset="0"/>
              </a:rPr>
              <a:t>int</a:t>
            </a:r>
            <a:r>
              <a:rPr lang="en-US" dirty="0" smtClean="0"/>
              <a:t> or </a:t>
            </a:r>
            <a:r>
              <a:rPr lang="en-US" dirty="0" smtClean="0">
                <a:latin typeface="Consolas" panose="020B0609020204030204" pitchFamily="49" charset="0"/>
              </a:rPr>
              <a:t>double</a:t>
            </a:r>
            <a:endParaRPr lang="en-CA" dirty="0" smtClean="0">
              <a:latin typeface="Consolas" panose="020B0609020204030204" pitchFamily="49" charset="0"/>
            </a:endParaRPr>
          </a:p>
          <a:p>
            <a:pPr lvl="1"/>
            <a:r>
              <a:rPr lang="en-US" dirty="0" smtClean="0"/>
              <a:t>Rather than just one value associated with any instance</a:t>
            </a:r>
          </a:p>
          <a:p>
            <a:pPr lvl="1"/>
            <a:r>
              <a:rPr lang="en-US" dirty="0" smtClean="0"/>
              <a:t>Each instance has two vectors of capacity three, and one </a:t>
            </a:r>
            <a:r>
              <a:rPr lang="en-US" dirty="0" smtClean="0">
                <a:latin typeface="Consolas" panose="020B0609020204030204" pitchFamily="49" charset="0"/>
              </a:rPr>
              <a:t>double</a:t>
            </a:r>
          </a:p>
          <a:p>
            <a:pPr marL="457200" lvl="1" indent="0">
              <a:buNone/>
            </a:pPr>
            <a:endParaRPr lang="en-CA" sz="1600" dirty="0" smtClean="0">
              <a:latin typeface="Consolas" panose="020B0609020204030204" pitchFamily="49" charset="0"/>
            </a:endParaRPr>
          </a:p>
          <a:p>
            <a:pPr marL="800100" lvl="2" indent="0">
              <a:buNone/>
            </a:pPr>
            <a:r>
              <a:rPr lang="en-US" dirty="0" smtClean="0">
                <a:latin typeface="Consolas" panose="020B0609020204030204" pitchFamily="49" charset="0"/>
              </a:rPr>
              <a:t>// Class declaration</a:t>
            </a:r>
          </a:p>
          <a:p>
            <a:pPr marL="800100" lvl="2" indent="0">
              <a:buNone/>
            </a:pPr>
            <a:r>
              <a:rPr lang="en-US" dirty="0" smtClean="0">
                <a:latin typeface="Consolas" panose="020B0609020204030204" pitchFamily="49" charset="0"/>
              </a:rPr>
              <a:t>class Body;</a:t>
            </a:r>
          </a:p>
          <a:p>
            <a:pPr marL="800100" lvl="2" indent="0">
              <a:buNone/>
            </a:pPr>
            <a:endParaRPr lang="en-US" dirty="0" smtClean="0">
              <a:latin typeface="Consolas" panose="020B0609020204030204" pitchFamily="49" charset="0"/>
            </a:endParaRPr>
          </a:p>
          <a:p>
            <a:pPr marL="800100" lvl="2" indent="0">
              <a:buNone/>
            </a:pPr>
            <a:r>
              <a:rPr lang="en-US" dirty="0" smtClean="0">
                <a:latin typeface="Consolas" panose="020B0609020204030204" pitchFamily="49" charset="0"/>
              </a:rPr>
              <a:t>// Class definition</a:t>
            </a:r>
          </a:p>
          <a:p>
            <a:pPr marL="800100" lvl="2" indent="0">
              <a:buNone/>
            </a:pPr>
            <a:r>
              <a:rPr lang="en-US" dirty="0" smtClean="0">
                <a:latin typeface="Consolas" panose="020B0609020204030204" pitchFamily="49" charset="0"/>
              </a:rPr>
              <a:t>class Body {</a:t>
            </a:r>
          </a:p>
          <a:p>
            <a:pPr marL="800100" lvl="2" indent="0">
              <a:buNone/>
            </a:pPr>
            <a:r>
              <a:rPr lang="en-US" dirty="0" smtClean="0">
                <a:latin typeface="Consolas" panose="020B0609020204030204" pitchFamily="49" charset="0"/>
              </a:rPr>
              <a:t>    public:</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 Member variables</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double position_[3];   // km</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double velocity_[3];   // km/h</a:t>
            </a:r>
          </a:p>
          <a:p>
            <a:pPr marL="800100" lvl="2" indent="0">
              <a:buNone/>
            </a:pPr>
            <a:r>
              <a:rPr lang="en-US" dirty="0">
                <a:latin typeface="Consolas" panose="020B0609020204030204" pitchFamily="49" charset="0"/>
              </a:rPr>
              <a:t> </a:t>
            </a:r>
            <a:r>
              <a:rPr lang="en-US" dirty="0" smtClean="0">
                <a:latin typeface="Consolas" panose="020B0609020204030204" pitchFamily="49" charset="0"/>
              </a:rPr>
              <a:t>       double mass_;          // kg</a:t>
            </a:r>
          </a:p>
          <a:p>
            <a:pPr marL="800100" lvl="2" indent="0">
              <a:buNone/>
            </a:pPr>
            <a:r>
              <a:rPr lang="en-US" dirty="0" smtClean="0">
                <a:latin typeface="Consolas" panose="020B0609020204030204" pitchFamily="49" charset="0"/>
              </a:rPr>
              <a:t>};</a:t>
            </a:r>
          </a:p>
          <a:p>
            <a:pPr marL="0" indent="0">
              <a:buNone/>
            </a:pPr>
            <a:endParaRPr lang="en-CA"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18500" y="6032500"/>
            <a:ext cx="609600" cy="609600"/>
          </a:xfrm>
          <a:prstGeom prst="rect">
            <a:avLst/>
          </a:prstGeom>
        </p:spPr>
      </p:pic>
    </p:spTree>
    <p:extLst>
      <p:ext uri="{BB962C8B-B14F-4D97-AF65-F5344CB8AC3E}">
        <p14:creationId xmlns:p14="http://schemas.microsoft.com/office/powerpoint/2010/main" val="835806577"/>
      </p:ext>
    </p:extLst>
  </p:cSld>
  <p:clrMapOvr>
    <a:masterClrMapping/>
  </p:clrMapOvr>
  <mc:AlternateContent xmlns:mc="http://schemas.openxmlformats.org/markup-compatibility/2006">
    <mc:Choice xmlns:p14="http://schemas.microsoft.com/office/powerpoint/2010/main" Requires="p14">
      <p:transition spd="slow" p14:dur="2000" advTm="32795"/>
    </mc:Choice>
    <mc:Fallback>
      <p:transition spd="slow" advTm="327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Accessing member variables</a:t>
            </a:r>
            <a:endParaRPr lang="en-CA" dirty="0"/>
          </a:p>
        </p:txBody>
      </p:sp>
      <p:sp>
        <p:nvSpPr>
          <p:cNvPr id="3" name="Content Placeholder 2"/>
          <p:cNvSpPr>
            <a:spLocks noGrp="1"/>
          </p:cNvSpPr>
          <p:nvPr>
            <p:ph idx="1"/>
          </p:nvPr>
        </p:nvSpPr>
        <p:spPr>
          <a:xfrm>
            <a:off x="457200" y="1600200"/>
            <a:ext cx="8579296" cy="4525963"/>
          </a:xfrm>
        </p:spPr>
        <p:txBody>
          <a:bodyPr/>
          <a:lstStyle/>
          <a:p>
            <a:r>
              <a:rPr lang="en-CA" dirty="0" smtClean="0"/>
              <a:t>We can declare a local variable to be an </a:t>
            </a:r>
            <a:r>
              <a:rPr lang="en-CA" i="1" dirty="0" smtClean="0"/>
              <a:t>instance </a:t>
            </a:r>
            <a:r>
              <a:rPr lang="en-CA" dirty="0" smtClean="0"/>
              <a:t>of this class:</a:t>
            </a:r>
            <a:endParaRPr lang="en-CA" dirty="0">
              <a:latin typeface="Times New Roman" panose="02020603050405020304" pitchFamily="18" charset="0"/>
              <a:cs typeface="Times New Roman" panose="02020603050405020304" pitchFamily="18" charset="0"/>
            </a:endParaRPr>
          </a:p>
          <a:p>
            <a:pPr marL="800100" lvl="2" indent="0">
              <a:buNone/>
            </a:pPr>
            <a:r>
              <a:rPr lang="en-US" sz="1600" dirty="0" smtClean="0">
                <a:latin typeface="Consolas" panose="020B0609020204030204" pitchFamily="49" charset="0"/>
              </a:rPr>
              <a:t>// Class declarations</a:t>
            </a:r>
          </a:p>
          <a:p>
            <a:pPr marL="800100" lvl="2" indent="0">
              <a:buNone/>
            </a:pPr>
            <a:r>
              <a:rPr lang="en-US" sz="1600" dirty="0" smtClean="0">
                <a:latin typeface="Consolas" panose="020B0609020204030204" pitchFamily="49" charset="0"/>
              </a:rPr>
              <a:t>class Body;</a:t>
            </a:r>
          </a:p>
          <a:p>
            <a:pPr marL="800100" lvl="2" indent="0">
              <a:buNone/>
            </a:pPr>
            <a:r>
              <a:rPr lang="en-US" sz="1600" dirty="0" smtClean="0">
                <a:latin typeface="Consolas" panose="020B0609020204030204" pitchFamily="49" charset="0"/>
              </a:rPr>
              <a:t>// Function declarations</a:t>
            </a:r>
          </a:p>
          <a:p>
            <a:pPr marL="800100" lvl="2" indent="0">
              <a:buNone/>
            </a:pPr>
            <a:r>
              <a:rPr lang="en-US" sz="1600" dirty="0" err="1" smtClean="0">
                <a:latin typeface="Consolas" panose="020B0609020204030204" pitchFamily="49" charset="0"/>
              </a:rPr>
              <a:t>int</a:t>
            </a:r>
            <a:r>
              <a:rPr lang="en-US" sz="1600" dirty="0" smtClean="0">
                <a:latin typeface="Consolas" panose="020B0609020204030204" pitchFamily="49" charset="0"/>
              </a:rPr>
              <a:t> main();</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Class definitions...</a:t>
            </a:r>
          </a:p>
          <a:p>
            <a:pPr marL="800100" lvl="2" indent="0">
              <a:buNone/>
            </a:pPr>
            <a:endParaRPr lang="en-US" sz="1600" dirty="0" smtClean="0">
              <a:latin typeface="Consolas" panose="020B0609020204030204" pitchFamily="49" charset="0"/>
            </a:endParaRPr>
          </a:p>
          <a:p>
            <a:pPr marL="800100" lvl="2" indent="0">
              <a:buNone/>
            </a:pPr>
            <a:r>
              <a:rPr lang="en-US" sz="1600" dirty="0" smtClean="0">
                <a:latin typeface="Consolas" panose="020B0609020204030204" pitchFamily="49" charset="0"/>
              </a:rPr>
              <a:t>// Function definitions</a:t>
            </a:r>
            <a:endParaRPr lang="en-US" sz="1600" dirty="0">
              <a:latin typeface="Consolas" panose="020B0609020204030204" pitchFamily="49" charset="0"/>
            </a:endParaRPr>
          </a:p>
          <a:p>
            <a:pPr marL="800100" lvl="2" indent="0">
              <a:buNone/>
            </a:pPr>
            <a:r>
              <a:rPr lang="en-US" sz="1600" dirty="0" err="1" smtClean="0">
                <a:latin typeface="Consolas" panose="020B0609020204030204" pitchFamily="49" charset="0"/>
              </a:rPr>
              <a:t>int</a:t>
            </a:r>
            <a:r>
              <a:rPr lang="en-US" sz="1600" dirty="0" smtClean="0">
                <a:latin typeface="Consolas" panose="020B0609020204030204" pitchFamily="49" charset="0"/>
              </a:rPr>
              <a:t> main()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Body earth</a:t>
            </a:r>
            <a:r>
              <a:rPr lang="en-US" sz="1600" dirty="0" smtClean="0">
                <a:latin typeface="Consolas" panose="020B0609020204030204" pitchFamily="49" charset="0"/>
              </a:rPr>
              <a:t>{ {</a:t>
            </a:r>
            <a:r>
              <a:rPr lang="en-US" sz="1600" dirty="0" smtClean="0">
                <a:solidFill>
                  <a:srgbClr val="FF0000"/>
                </a:solidFill>
                <a:latin typeface="Consolas" panose="020B0609020204030204" pitchFamily="49" charset="0"/>
              </a:rPr>
              <a:t>149.6e6</a:t>
            </a:r>
            <a:r>
              <a:rPr lang="en-US" sz="1600" dirty="0" smtClean="0">
                <a:latin typeface="Consolas" panose="020B0609020204030204" pitchFamily="49" charset="0"/>
              </a:rPr>
              <a:t>, 0.0, 0.0}, {0.0, </a:t>
            </a:r>
            <a:r>
              <a:rPr lang="en-US" sz="1600" dirty="0" smtClean="0">
                <a:solidFill>
                  <a:srgbClr val="FF0000"/>
                </a:solidFill>
                <a:latin typeface="Consolas" panose="020B0609020204030204" pitchFamily="49" charset="0"/>
              </a:rPr>
              <a:t>107e3</a:t>
            </a:r>
            <a:r>
              <a:rPr lang="en-US" sz="1600" dirty="0" smtClean="0">
                <a:latin typeface="Consolas" panose="020B0609020204030204" pitchFamily="49" charset="0"/>
              </a:rPr>
              <a:t>, 0.0</a:t>
            </a:r>
            <a:r>
              <a:rPr lang="en-US" sz="1600" dirty="0">
                <a:latin typeface="Consolas" panose="020B0609020204030204" pitchFamily="49" charset="0"/>
              </a:rPr>
              <a:t>}, </a:t>
            </a:r>
            <a:r>
              <a:rPr lang="en-US" sz="1600" dirty="0" smtClean="0">
                <a:solidFill>
                  <a:srgbClr val="FF0000"/>
                </a:solidFill>
                <a:latin typeface="Consolas" panose="020B0609020204030204" pitchFamily="49" charset="0"/>
              </a:rPr>
              <a:t>5.972e24 </a:t>
            </a:r>
            <a:r>
              <a:rPr lang="en-US" sz="1600" dirty="0" smtClean="0">
                <a:latin typeface="Consolas" panose="020B0609020204030204" pitchFamily="49" charset="0"/>
              </a:rPr>
              <a:t>};</a:t>
            </a:r>
            <a:endParaRPr lang="en-US" sz="1600" dirty="0" smtClean="0">
              <a:latin typeface="Consolas" panose="020B0609020204030204" pitchFamily="49" charset="0"/>
            </a:endParaRPr>
          </a:p>
          <a:p>
            <a:pPr marL="800100" lvl="2" indent="0">
              <a:buNone/>
            </a:pPr>
            <a:endParaRPr lang="en-US" sz="1600" dirty="0" smtClean="0">
              <a:latin typeface="Consolas" panose="020B0609020204030204" pitchFamily="49" charset="0"/>
            </a:endParaRPr>
          </a:p>
          <a:p>
            <a:pPr marL="800100" lvl="2" indent="0">
              <a:buNone/>
            </a:pPr>
            <a:endParaRPr lang="en-US" sz="1600" dirty="0" smtClean="0">
              <a:latin typeface="Consolas" panose="020B0609020204030204" pitchFamily="49" charset="0"/>
            </a:endParaRPr>
          </a:p>
          <a:p>
            <a:pPr marL="800100" lvl="2" indent="0">
              <a:buNone/>
            </a:pPr>
            <a:endParaRPr lang="en-US" sz="1600" dirty="0">
              <a:latin typeface="Consolas" panose="020B0609020204030204" pitchFamily="49" charset="0"/>
            </a:endParaRPr>
          </a:p>
          <a:p>
            <a:pPr marL="800100" lvl="2" indent="0">
              <a:buNone/>
            </a:pPr>
            <a:endParaRPr lang="en-US" sz="1600" dirty="0" smtClean="0">
              <a:latin typeface="Consolas" panose="020B0609020204030204" pitchFamily="49" charset="0"/>
            </a:endParaRPr>
          </a:p>
          <a:p>
            <a:pPr marL="800100" lvl="2" indent="0">
              <a:buNone/>
            </a:pPr>
            <a:r>
              <a:rPr lang="en-US" sz="1600" dirty="0" smtClean="0">
                <a:latin typeface="Consolas" panose="020B0609020204030204" pitchFamily="49" charset="0"/>
              </a:rPr>
              <a:t>    return 0;</a:t>
            </a:r>
          </a:p>
          <a:p>
            <a:pPr marL="800100" lvl="2" indent="0">
              <a:buNone/>
            </a:pPr>
            <a:r>
              <a:rPr lang="en-US" sz="1600" dirty="0" smtClean="0">
                <a:latin typeface="Consolas" panose="020B0609020204030204" pitchFamily="49" charset="0"/>
              </a:rPr>
              <a:t>}</a:t>
            </a:r>
            <a:endParaRPr lang="en-US" sz="1600" dirty="0">
              <a:latin typeface="Consolas" panose="020B0609020204030204" pitchFamily="49" charset="0"/>
            </a:endParaRPr>
          </a:p>
        </p:txBody>
      </p:sp>
      <p:sp>
        <p:nvSpPr>
          <p:cNvPr id="5" name="Rectangle 4"/>
          <p:cNvSpPr/>
          <p:nvPr/>
        </p:nvSpPr>
        <p:spPr>
          <a:xfrm>
            <a:off x="4499992" y="1988840"/>
            <a:ext cx="3187091" cy="707886"/>
          </a:xfrm>
          <a:prstGeom prst="rect">
            <a:avLst/>
          </a:prstGeom>
        </p:spPr>
        <p:txBody>
          <a:bodyPr wrap="none">
            <a:spAutoFit/>
          </a:bodyPr>
          <a:lstStyle/>
          <a:p>
            <a:r>
              <a:rPr lang="en-CA" sz="2000" dirty="0" smtClean="0">
                <a:solidFill>
                  <a:srgbClr val="0070C0"/>
                </a:solidFill>
                <a:latin typeface="Georgia" panose="02040502050405020303" pitchFamily="18" charset="0"/>
              </a:rPr>
              <a:t>An instance of a class is</a:t>
            </a:r>
          </a:p>
          <a:p>
            <a:r>
              <a:rPr lang="en-US" sz="2000" dirty="0" smtClean="0">
                <a:solidFill>
                  <a:srgbClr val="0070C0"/>
                </a:solidFill>
                <a:latin typeface="Georgia" panose="02040502050405020303" pitchFamily="18" charset="0"/>
              </a:rPr>
              <a:t>also described as an </a:t>
            </a:r>
            <a:r>
              <a:rPr lang="en-US" sz="2000" i="1" dirty="0" smtClean="0">
                <a:solidFill>
                  <a:srgbClr val="0070C0"/>
                </a:solidFill>
                <a:latin typeface="Georgia" panose="02040502050405020303" pitchFamily="18" charset="0"/>
              </a:rPr>
              <a:t>object</a:t>
            </a:r>
            <a:endParaRPr lang="en-CA" sz="2000" dirty="0">
              <a:solidFill>
                <a:srgbClr val="0070C0"/>
              </a:solidFill>
              <a:latin typeface="Georgia" panose="02040502050405020303" pitchFamily="18" charset="0"/>
            </a:endParaRPr>
          </a:p>
        </p:txBody>
      </p:sp>
      <p:sp>
        <p:nvSpPr>
          <p:cNvPr id="6" name="Rectangle 5"/>
          <p:cNvSpPr/>
          <p:nvPr/>
        </p:nvSpPr>
        <p:spPr>
          <a:xfrm>
            <a:off x="3635896" y="5013176"/>
            <a:ext cx="4572000" cy="1815882"/>
          </a:xfrm>
          <a:prstGeom prst="rect">
            <a:avLst/>
          </a:prstGeom>
          <a:ln>
            <a:solidFill>
              <a:srgbClr val="7030A0"/>
            </a:solidFill>
          </a:ln>
        </p:spPr>
        <p:txBody>
          <a:bodyPr>
            <a:spAutoFit/>
          </a:bodyPr>
          <a:lstStyle/>
          <a:p>
            <a:pPr indent="-114300"/>
            <a:r>
              <a:rPr lang="en-US" sz="1600" dirty="0">
                <a:latin typeface="Consolas" panose="020B0609020204030204" pitchFamily="49" charset="0"/>
              </a:rPr>
              <a:t>class Body {</a:t>
            </a:r>
          </a:p>
          <a:p>
            <a:pPr indent="-114300"/>
            <a:r>
              <a:rPr lang="en-US" sz="1600" dirty="0">
                <a:latin typeface="Consolas" panose="020B0609020204030204" pitchFamily="49" charset="0"/>
              </a:rPr>
              <a:t>    public:</a:t>
            </a:r>
          </a:p>
          <a:p>
            <a:pPr indent="-114300"/>
            <a:r>
              <a:rPr lang="en-US" sz="1600" dirty="0">
                <a:latin typeface="Consolas" panose="020B0609020204030204" pitchFamily="49" charset="0"/>
              </a:rPr>
              <a:t>        // Member variables</a:t>
            </a:r>
          </a:p>
          <a:p>
            <a:pPr indent="-114300"/>
            <a:r>
              <a:rPr lang="en-US" sz="1600" dirty="0">
                <a:latin typeface="Consolas" panose="020B0609020204030204" pitchFamily="49" charset="0"/>
              </a:rPr>
              <a:t>        double position_[3];   // km</a:t>
            </a:r>
          </a:p>
          <a:p>
            <a:pPr indent="-114300"/>
            <a:r>
              <a:rPr lang="en-US" sz="1600" dirty="0">
                <a:latin typeface="Consolas" panose="020B0609020204030204" pitchFamily="49" charset="0"/>
              </a:rPr>
              <a:t>        double velocity_[3];   // km/h</a:t>
            </a:r>
          </a:p>
          <a:p>
            <a:pPr indent="-114300"/>
            <a:r>
              <a:rPr lang="en-US" sz="1600" dirty="0">
                <a:latin typeface="Consolas" panose="020B0609020204030204" pitchFamily="49" charset="0"/>
              </a:rPr>
              <a:t>        double mass_;          // kg</a:t>
            </a:r>
          </a:p>
          <a:p>
            <a:pPr indent="-114300"/>
            <a:r>
              <a:rPr lang="en-US" sz="1600" dirty="0">
                <a:latin typeface="Consolas" panose="020B0609020204030204" pitchFamily="49" charset="0"/>
              </a:rPr>
              <a:t>};</a:t>
            </a:r>
          </a:p>
        </p:txBody>
      </p:sp>
      <p:sp>
        <p:nvSpPr>
          <p:cNvPr id="8" name="Freeform 7"/>
          <p:cNvSpPr/>
          <p:nvPr/>
        </p:nvSpPr>
        <p:spPr>
          <a:xfrm>
            <a:off x="3779912" y="4941168"/>
            <a:ext cx="811795" cy="952500"/>
          </a:xfrm>
          <a:custGeom>
            <a:avLst/>
            <a:gdLst>
              <a:gd name="connsiteX0" fmla="*/ 811795 w 811795"/>
              <a:gd name="connsiteY0" fmla="*/ 952500 h 952500"/>
              <a:gd name="connsiteX1" fmla="*/ 75195 w 811795"/>
              <a:gd name="connsiteY1" fmla="*/ 609600 h 952500"/>
              <a:gd name="connsiteX2" fmla="*/ 24395 w 811795"/>
              <a:gd name="connsiteY2" fmla="*/ 0 h 952500"/>
              <a:gd name="connsiteX3" fmla="*/ 24395 w 811795"/>
              <a:gd name="connsiteY3" fmla="*/ 0 h 952500"/>
            </a:gdLst>
            <a:ahLst/>
            <a:cxnLst>
              <a:cxn ang="0">
                <a:pos x="connsiteX0" y="connsiteY0"/>
              </a:cxn>
              <a:cxn ang="0">
                <a:pos x="connsiteX1" y="connsiteY1"/>
              </a:cxn>
              <a:cxn ang="0">
                <a:pos x="connsiteX2" y="connsiteY2"/>
              </a:cxn>
              <a:cxn ang="0">
                <a:pos x="connsiteX3" y="connsiteY3"/>
              </a:cxn>
            </a:cxnLst>
            <a:rect l="l" t="t" r="r" b="b"/>
            <a:pathLst>
              <a:path w="811795" h="952500">
                <a:moveTo>
                  <a:pt x="811795" y="952500"/>
                </a:moveTo>
                <a:cubicBezTo>
                  <a:pt x="509111" y="860425"/>
                  <a:pt x="206428" y="768350"/>
                  <a:pt x="75195" y="609600"/>
                </a:cubicBezTo>
                <a:cubicBezTo>
                  <a:pt x="-56038" y="450850"/>
                  <a:pt x="24395" y="0"/>
                  <a:pt x="24395" y="0"/>
                </a:cubicBezTo>
                <a:lnTo>
                  <a:pt x="24395" y="0"/>
                </a:lnTo>
              </a:path>
            </a:pathLst>
          </a:custGeom>
          <a:noFill/>
          <a:ln w="28575">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Freeform 8"/>
          <p:cNvSpPr/>
          <p:nvPr/>
        </p:nvSpPr>
        <p:spPr>
          <a:xfrm rot="20228300" flipH="1">
            <a:off x="6644289" y="5022373"/>
            <a:ext cx="547973" cy="1078859"/>
          </a:xfrm>
          <a:custGeom>
            <a:avLst/>
            <a:gdLst>
              <a:gd name="connsiteX0" fmla="*/ 811795 w 811795"/>
              <a:gd name="connsiteY0" fmla="*/ 952500 h 952500"/>
              <a:gd name="connsiteX1" fmla="*/ 75195 w 811795"/>
              <a:gd name="connsiteY1" fmla="*/ 609600 h 952500"/>
              <a:gd name="connsiteX2" fmla="*/ 24395 w 811795"/>
              <a:gd name="connsiteY2" fmla="*/ 0 h 952500"/>
              <a:gd name="connsiteX3" fmla="*/ 24395 w 811795"/>
              <a:gd name="connsiteY3" fmla="*/ 0 h 952500"/>
            </a:gdLst>
            <a:ahLst/>
            <a:cxnLst>
              <a:cxn ang="0">
                <a:pos x="connsiteX0" y="connsiteY0"/>
              </a:cxn>
              <a:cxn ang="0">
                <a:pos x="connsiteX1" y="connsiteY1"/>
              </a:cxn>
              <a:cxn ang="0">
                <a:pos x="connsiteX2" y="connsiteY2"/>
              </a:cxn>
              <a:cxn ang="0">
                <a:pos x="connsiteX3" y="connsiteY3"/>
              </a:cxn>
            </a:cxnLst>
            <a:rect l="l" t="t" r="r" b="b"/>
            <a:pathLst>
              <a:path w="811795" h="952500">
                <a:moveTo>
                  <a:pt x="811795" y="952500"/>
                </a:moveTo>
                <a:cubicBezTo>
                  <a:pt x="509111" y="860425"/>
                  <a:pt x="206428" y="768350"/>
                  <a:pt x="75195" y="609600"/>
                </a:cubicBezTo>
                <a:cubicBezTo>
                  <a:pt x="-56038" y="450850"/>
                  <a:pt x="24395" y="0"/>
                  <a:pt x="24395" y="0"/>
                </a:cubicBezTo>
                <a:lnTo>
                  <a:pt x="24395" y="0"/>
                </a:lnTo>
              </a:path>
            </a:pathLst>
          </a:custGeom>
          <a:noFill/>
          <a:ln w="28575">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Freeform 9"/>
          <p:cNvSpPr/>
          <p:nvPr/>
        </p:nvSpPr>
        <p:spPr>
          <a:xfrm rot="1901974" flipH="1">
            <a:off x="6814739" y="4639417"/>
            <a:ext cx="547973" cy="2114016"/>
          </a:xfrm>
          <a:custGeom>
            <a:avLst/>
            <a:gdLst>
              <a:gd name="connsiteX0" fmla="*/ 811795 w 811795"/>
              <a:gd name="connsiteY0" fmla="*/ 952500 h 952500"/>
              <a:gd name="connsiteX1" fmla="*/ 75195 w 811795"/>
              <a:gd name="connsiteY1" fmla="*/ 609600 h 952500"/>
              <a:gd name="connsiteX2" fmla="*/ 24395 w 811795"/>
              <a:gd name="connsiteY2" fmla="*/ 0 h 952500"/>
              <a:gd name="connsiteX3" fmla="*/ 24395 w 811795"/>
              <a:gd name="connsiteY3" fmla="*/ 0 h 952500"/>
            </a:gdLst>
            <a:ahLst/>
            <a:cxnLst>
              <a:cxn ang="0">
                <a:pos x="connsiteX0" y="connsiteY0"/>
              </a:cxn>
              <a:cxn ang="0">
                <a:pos x="connsiteX1" y="connsiteY1"/>
              </a:cxn>
              <a:cxn ang="0">
                <a:pos x="connsiteX2" y="connsiteY2"/>
              </a:cxn>
              <a:cxn ang="0">
                <a:pos x="connsiteX3" y="connsiteY3"/>
              </a:cxn>
            </a:cxnLst>
            <a:rect l="l" t="t" r="r" b="b"/>
            <a:pathLst>
              <a:path w="811795" h="952500">
                <a:moveTo>
                  <a:pt x="811795" y="952500"/>
                </a:moveTo>
                <a:cubicBezTo>
                  <a:pt x="509111" y="860425"/>
                  <a:pt x="206428" y="768350"/>
                  <a:pt x="75195" y="609600"/>
                </a:cubicBezTo>
                <a:cubicBezTo>
                  <a:pt x="-56038" y="450850"/>
                  <a:pt x="24395" y="0"/>
                  <a:pt x="24395" y="0"/>
                </a:cubicBezTo>
                <a:lnTo>
                  <a:pt x="24395" y="0"/>
                </a:lnTo>
              </a:path>
            </a:pathLst>
          </a:custGeom>
          <a:noFill/>
          <a:ln w="28575">
            <a:solidFill>
              <a:srgbClr val="FF0000"/>
            </a:solidFill>
            <a:headEnd type="triangl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aphicFrame>
        <p:nvGraphicFramePr>
          <p:cNvPr id="15" name="Table 14"/>
          <p:cNvGraphicFramePr>
            <a:graphicFrameLocks noGrp="1"/>
          </p:cNvGraphicFramePr>
          <p:nvPr>
            <p:extLst>
              <p:ext uri="{D42A27DB-BD31-4B8C-83A1-F6EECF244321}">
                <p14:modId xmlns:p14="http://schemas.microsoft.com/office/powerpoint/2010/main" val="2881935786"/>
              </p:ext>
            </p:extLst>
          </p:nvPr>
        </p:nvGraphicFramePr>
        <p:xfrm>
          <a:off x="4788024" y="2802240"/>
          <a:ext cx="3600400" cy="1706880"/>
        </p:xfrm>
        <a:graphic>
          <a:graphicData uri="http://schemas.openxmlformats.org/drawingml/2006/table">
            <a:tbl>
              <a:tblPr>
                <a:tableStyleId>{2D5ABB26-0587-4C30-8999-92F81FD0307C}</a:tableStyleId>
              </a:tblPr>
              <a:tblGrid>
                <a:gridCol w="1370921">
                  <a:extLst>
                    <a:ext uri="{9D8B030D-6E8A-4147-A177-3AD203B41FA5}">
                      <a16:colId xmlns:a16="http://schemas.microsoft.com/office/drawing/2014/main" xmlns="" val="2132555372"/>
                    </a:ext>
                  </a:extLst>
                </a:gridCol>
                <a:gridCol w="1294760">
                  <a:extLst>
                    <a:ext uri="{9D8B030D-6E8A-4147-A177-3AD203B41FA5}">
                      <a16:colId xmlns:a16="http://schemas.microsoft.com/office/drawing/2014/main" xmlns="" val="4233560892"/>
                    </a:ext>
                  </a:extLst>
                </a:gridCol>
                <a:gridCol w="934719"/>
              </a:tblGrid>
              <a:tr h="2263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onsolas" panose="020B0609020204030204" pitchFamily="49" charset="0"/>
                        </a:rPr>
                        <a:t>position_</a:t>
                      </a: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0" dirty="0" smtClean="0">
                          <a:latin typeface="Consolas" panose="020B0609020204030204" pitchFamily="49" charset="0"/>
                        </a:rPr>
                        <a:t>earth</a:t>
                      </a:r>
                      <a:endParaRPr lang="en-CA" sz="1600" b="0" dirty="0" smtClean="0">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769410515"/>
                  </a:ext>
                </a:extLst>
              </a:tr>
              <a:tr h="226311">
                <a:tc>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026894744"/>
                  </a:ext>
                </a:extLst>
              </a:tr>
              <a:tr h="226311">
                <a:tc>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221119799"/>
                  </a:ext>
                </a:extLst>
              </a:tr>
              <a:tr h="226311">
                <a:tc>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velocity_</a:t>
                      </a:r>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022634102"/>
                  </a:ext>
                </a:extLst>
              </a:tr>
              <a:tr h="226311">
                <a:tc>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917495551"/>
                  </a:ext>
                </a:extLst>
              </a:tr>
              <a:tr h="226311">
                <a:tc>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49220109"/>
                  </a:ext>
                </a:extLst>
              </a:tr>
              <a:tr h="2263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onsolas" panose="020B0609020204030204" pitchFamily="49" charset="0"/>
                        </a:rPr>
                        <a:t>mass_</a:t>
                      </a: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73808491"/>
                  </a:ext>
                </a:extLst>
              </a:tr>
            </a:tbl>
          </a:graphicData>
        </a:graphic>
      </p:graphicFrame>
      <p:sp>
        <p:nvSpPr>
          <p:cNvPr id="16" name="Rectangle 15"/>
          <p:cNvSpPr/>
          <p:nvPr/>
        </p:nvSpPr>
        <p:spPr>
          <a:xfrm>
            <a:off x="4813299" y="2759720"/>
            <a:ext cx="970137" cy="338554"/>
          </a:xfrm>
          <a:prstGeom prst="rect">
            <a:avLst/>
          </a:prstGeom>
        </p:spPr>
        <p:txBody>
          <a:bodyPr wrap="none">
            <a:spAutoFit/>
          </a:bodyPr>
          <a:lstStyle/>
          <a:p>
            <a:pPr lvl="0" fontAlgn="auto">
              <a:spcBef>
                <a:spcPts val="0"/>
              </a:spcBef>
              <a:spcAft>
                <a:spcPts val="0"/>
              </a:spcAft>
              <a:defRPr/>
            </a:pPr>
            <a:r>
              <a:rPr lang="en-US" sz="1600" dirty="0">
                <a:latin typeface="Consolas" panose="020B0609020204030204" pitchFamily="49" charset="0"/>
              </a:rPr>
              <a:t>1.496e8</a:t>
            </a:r>
            <a:endParaRPr lang="en-CA" sz="1600" dirty="0">
              <a:latin typeface="Consolas" panose="020B0609020204030204" pitchFamily="49" charset="0"/>
            </a:endParaRPr>
          </a:p>
        </p:txBody>
      </p:sp>
      <p:sp>
        <p:nvSpPr>
          <p:cNvPr id="17" name="Rectangle 16"/>
          <p:cNvSpPr/>
          <p:nvPr/>
        </p:nvSpPr>
        <p:spPr>
          <a:xfrm>
            <a:off x="4813424" y="3005738"/>
            <a:ext cx="521297" cy="338554"/>
          </a:xfrm>
          <a:prstGeom prst="rect">
            <a:avLst/>
          </a:prstGeom>
        </p:spPr>
        <p:txBody>
          <a:bodyPr wrap="none">
            <a:spAutoFit/>
          </a:bodyPr>
          <a:lstStyle/>
          <a:p>
            <a:pPr lvl="0" fontAlgn="auto">
              <a:spcBef>
                <a:spcPts val="0"/>
              </a:spcBef>
              <a:spcAft>
                <a:spcPts val="0"/>
              </a:spcAft>
              <a:defRPr/>
            </a:pPr>
            <a:r>
              <a:rPr lang="en-US" sz="1600" dirty="0" smtClean="0">
                <a:latin typeface="Consolas" panose="020B0609020204030204" pitchFamily="49" charset="0"/>
              </a:rPr>
              <a:t>0.0</a:t>
            </a:r>
            <a:endParaRPr lang="en-CA" sz="1600" dirty="0">
              <a:latin typeface="Consolas" panose="020B0609020204030204" pitchFamily="49" charset="0"/>
            </a:endParaRPr>
          </a:p>
        </p:txBody>
      </p:sp>
      <p:sp>
        <p:nvSpPr>
          <p:cNvPr id="18" name="Rectangle 17"/>
          <p:cNvSpPr/>
          <p:nvPr/>
        </p:nvSpPr>
        <p:spPr>
          <a:xfrm>
            <a:off x="4813549" y="3239056"/>
            <a:ext cx="521297" cy="338554"/>
          </a:xfrm>
          <a:prstGeom prst="rect">
            <a:avLst/>
          </a:prstGeom>
        </p:spPr>
        <p:txBody>
          <a:bodyPr wrap="none">
            <a:spAutoFit/>
          </a:bodyPr>
          <a:lstStyle/>
          <a:p>
            <a:pPr lvl="0" fontAlgn="auto">
              <a:spcBef>
                <a:spcPts val="0"/>
              </a:spcBef>
              <a:spcAft>
                <a:spcPts val="0"/>
              </a:spcAft>
              <a:defRPr/>
            </a:pPr>
            <a:r>
              <a:rPr lang="en-US" sz="1600" dirty="0" smtClean="0">
                <a:latin typeface="Consolas" panose="020B0609020204030204" pitchFamily="49" charset="0"/>
              </a:rPr>
              <a:t>0.0</a:t>
            </a:r>
            <a:endParaRPr lang="en-CA" sz="1600" dirty="0">
              <a:latin typeface="Consolas" panose="020B0609020204030204" pitchFamily="49" charset="0"/>
            </a:endParaRPr>
          </a:p>
        </p:txBody>
      </p:sp>
      <p:sp>
        <p:nvSpPr>
          <p:cNvPr id="19" name="Rectangle 18"/>
          <p:cNvSpPr/>
          <p:nvPr/>
        </p:nvSpPr>
        <p:spPr>
          <a:xfrm>
            <a:off x="4813674" y="3472374"/>
            <a:ext cx="521297" cy="338554"/>
          </a:xfrm>
          <a:prstGeom prst="rect">
            <a:avLst/>
          </a:prstGeom>
        </p:spPr>
        <p:txBody>
          <a:bodyPr wrap="none">
            <a:spAutoFit/>
          </a:bodyPr>
          <a:lstStyle/>
          <a:p>
            <a:pPr lvl="0" fontAlgn="auto">
              <a:spcBef>
                <a:spcPts val="0"/>
              </a:spcBef>
              <a:spcAft>
                <a:spcPts val="0"/>
              </a:spcAft>
              <a:defRPr/>
            </a:pPr>
            <a:r>
              <a:rPr lang="en-US" sz="1600" dirty="0" smtClean="0">
                <a:latin typeface="Consolas" panose="020B0609020204030204" pitchFamily="49" charset="0"/>
              </a:rPr>
              <a:t>0.0</a:t>
            </a:r>
            <a:endParaRPr lang="en-CA" sz="1600" dirty="0">
              <a:latin typeface="Consolas" panose="020B0609020204030204" pitchFamily="49" charset="0"/>
            </a:endParaRPr>
          </a:p>
        </p:txBody>
      </p:sp>
      <p:sp>
        <p:nvSpPr>
          <p:cNvPr id="20" name="Rectangle 19"/>
          <p:cNvSpPr/>
          <p:nvPr/>
        </p:nvSpPr>
        <p:spPr>
          <a:xfrm>
            <a:off x="4813799" y="3731092"/>
            <a:ext cx="857927" cy="338554"/>
          </a:xfrm>
          <a:prstGeom prst="rect">
            <a:avLst/>
          </a:prstGeom>
        </p:spPr>
        <p:txBody>
          <a:bodyPr wrap="none">
            <a:spAutoFit/>
          </a:bodyPr>
          <a:lstStyle/>
          <a:p>
            <a:pPr lvl="0" fontAlgn="auto">
              <a:spcBef>
                <a:spcPts val="0"/>
              </a:spcBef>
              <a:spcAft>
                <a:spcPts val="0"/>
              </a:spcAft>
              <a:defRPr/>
            </a:pPr>
            <a:r>
              <a:rPr lang="en-US" sz="1600" dirty="0" smtClean="0">
                <a:latin typeface="Consolas" panose="020B0609020204030204" pitchFamily="49" charset="0"/>
              </a:rPr>
              <a:t>1.07e3</a:t>
            </a:r>
            <a:endParaRPr lang="en-CA" sz="1600" dirty="0">
              <a:latin typeface="Consolas" panose="020B0609020204030204" pitchFamily="49" charset="0"/>
            </a:endParaRPr>
          </a:p>
        </p:txBody>
      </p:sp>
      <p:sp>
        <p:nvSpPr>
          <p:cNvPr id="21" name="Rectangle 20"/>
          <p:cNvSpPr/>
          <p:nvPr/>
        </p:nvSpPr>
        <p:spPr>
          <a:xfrm>
            <a:off x="4813924" y="3977110"/>
            <a:ext cx="521297" cy="338554"/>
          </a:xfrm>
          <a:prstGeom prst="rect">
            <a:avLst/>
          </a:prstGeom>
        </p:spPr>
        <p:txBody>
          <a:bodyPr wrap="none">
            <a:spAutoFit/>
          </a:bodyPr>
          <a:lstStyle/>
          <a:p>
            <a:pPr lvl="0" fontAlgn="auto">
              <a:spcBef>
                <a:spcPts val="0"/>
              </a:spcBef>
              <a:spcAft>
                <a:spcPts val="0"/>
              </a:spcAft>
              <a:defRPr/>
            </a:pPr>
            <a:r>
              <a:rPr lang="en-US" sz="1600" dirty="0" smtClean="0">
                <a:latin typeface="Consolas" panose="020B0609020204030204" pitchFamily="49" charset="0"/>
              </a:rPr>
              <a:t>0.0</a:t>
            </a:r>
            <a:endParaRPr lang="en-CA" sz="1600" dirty="0">
              <a:latin typeface="Consolas" panose="020B0609020204030204" pitchFamily="49" charset="0"/>
            </a:endParaRPr>
          </a:p>
        </p:txBody>
      </p:sp>
      <p:sp>
        <p:nvSpPr>
          <p:cNvPr id="22" name="Rectangle 21"/>
          <p:cNvSpPr/>
          <p:nvPr/>
        </p:nvSpPr>
        <p:spPr>
          <a:xfrm>
            <a:off x="4814049" y="4223128"/>
            <a:ext cx="1082348" cy="338554"/>
          </a:xfrm>
          <a:prstGeom prst="rect">
            <a:avLst/>
          </a:prstGeom>
        </p:spPr>
        <p:txBody>
          <a:bodyPr wrap="none">
            <a:spAutoFit/>
          </a:bodyPr>
          <a:lstStyle/>
          <a:p>
            <a:pPr lvl="0" fontAlgn="auto">
              <a:spcBef>
                <a:spcPts val="0"/>
              </a:spcBef>
              <a:spcAft>
                <a:spcPts val="0"/>
              </a:spcAft>
              <a:defRPr/>
            </a:pPr>
            <a:r>
              <a:rPr lang="en-US" sz="1600" dirty="0" smtClean="0">
                <a:latin typeface="Consolas" panose="020B0609020204030204" pitchFamily="49" charset="0"/>
              </a:rPr>
              <a:t>5.972e24</a:t>
            </a:r>
            <a:endParaRPr lang="en-CA" sz="1600" dirty="0">
              <a:latin typeface="Consolas" panose="020B0609020204030204" pitchFamily="49" charset="0"/>
            </a:endParaRPr>
          </a:p>
        </p:txBody>
      </p:sp>
      <p:sp>
        <p:nvSpPr>
          <p:cNvPr id="24" name="Rounded Rectangle 23"/>
          <p:cNvSpPr/>
          <p:nvPr/>
        </p:nvSpPr>
        <p:spPr>
          <a:xfrm>
            <a:off x="2314352" y="4665836"/>
            <a:ext cx="648072" cy="216024"/>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26" name="Audio 25">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400611436"/>
      </p:ext>
    </p:extLst>
  </p:cSld>
  <p:clrMapOvr>
    <a:masterClrMapping/>
  </p:clrMapOvr>
  <mc:AlternateContent xmlns:mc="http://schemas.openxmlformats.org/markup-compatibility/2006">
    <mc:Choice xmlns:p14="http://schemas.microsoft.com/office/powerpoint/2010/main" Requires="p14">
      <p:transition spd="slow" p14:dur="2000" advTm="161858"/>
    </mc:Choice>
    <mc:Fallback>
      <p:transition spd="slow" advTm="1618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24"/>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1" nodeType="clickEffect">
                                  <p:stCondLst>
                                    <p:cond delay="0"/>
                                  </p:stCondLst>
                                  <p:childTnLst>
                                    <p:set>
                                      <p:cBhvr>
                                        <p:cTn id="38" dur="1" fill="hold">
                                          <p:stCondLst>
                                            <p:cond delay="0"/>
                                          </p:stCondLst>
                                        </p:cTn>
                                        <p:tgtEl>
                                          <p:spTgt spid="8"/>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9"/>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1"/>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xit" presetSubtype="0" fill="hold" grpId="1" nodeType="clickEffect">
                                  <p:stCondLst>
                                    <p:cond delay="0"/>
                                  </p:stCondLst>
                                  <p:childTnLst>
                                    <p:set>
                                      <p:cBhvr>
                                        <p:cTn id="52" dur="1" fill="hold">
                                          <p:stCondLst>
                                            <p:cond delay="0"/>
                                          </p:stCondLst>
                                        </p:cTn>
                                        <p:tgtEl>
                                          <p:spTgt spid="9"/>
                                        </p:tgtEl>
                                        <p:attrNameLst>
                                          <p:attrName>style.visibility</p:attrName>
                                        </p:attrNameLst>
                                      </p:cBhvr>
                                      <p:to>
                                        <p:strVal val="hidden"/>
                                      </p:to>
                                    </p:set>
                                  </p:childTnLst>
                                </p:cTn>
                              </p:par>
                              <p:par>
                                <p:cTn id="53" presetID="1" presetClass="entr" presetSubtype="0" fill="hold" grpId="0" nodeType="with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26"/>
                </p:tgtEl>
              </p:cMediaNode>
            </p:audio>
          </p:childTnLst>
        </p:cTn>
      </p:par>
    </p:tnLst>
    <p:bldLst>
      <p:bldP spid="5" grpId="0"/>
      <p:bldP spid="8" grpId="0" animBg="1"/>
      <p:bldP spid="8" grpId="1" animBg="1"/>
      <p:bldP spid="9" grpId="0" animBg="1"/>
      <p:bldP spid="9" grpId="1" animBg="1"/>
      <p:bldP spid="10" grpId="0" animBg="1"/>
      <p:bldP spid="16" grpId="0"/>
      <p:bldP spid="17" grpId="0"/>
      <p:bldP spid="18" grpId="0"/>
      <p:bldP spid="19" grpId="0"/>
      <p:bldP spid="20" grpId="0"/>
      <p:bldP spid="21" grpId="0"/>
      <p:bldP spid="22" grpId="0"/>
      <p:bldP spid="24" grpId="0" animBg="1"/>
      <p:bldP spid="24"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Accessing member variables</a:t>
            </a:r>
            <a:endParaRPr lang="en-CA" dirty="0"/>
          </a:p>
        </p:txBody>
      </p:sp>
      <p:sp>
        <p:nvSpPr>
          <p:cNvPr id="3" name="Content Placeholder 2"/>
          <p:cNvSpPr>
            <a:spLocks noGrp="1"/>
          </p:cNvSpPr>
          <p:nvPr>
            <p:ph idx="1"/>
          </p:nvPr>
        </p:nvSpPr>
        <p:spPr>
          <a:xfrm>
            <a:off x="457200" y="1600200"/>
            <a:ext cx="8507288" cy="4525963"/>
          </a:xfrm>
        </p:spPr>
        <p:txBody>
          <a:bodyPr/>
          <a:lstStyle/>
          <a:p>
            <a:r>
              <a:rPr lang="en-CA" dirty="0" smtClean="0"/>
              <a:t>We access the member variables using the </a:t>
            </a:r>
            <a:r>
              <a:rPr lang="en-CA" dirty="0" smtClean="0">
                <a:latin typeface="Consolas" panose="020B0609020204030204" pitchFamily="49" charset="0"/>
              </a:rPr>
              <a:t>.</a:t>
            </a:r>
            <a:r>
              <a:rPr lang="en-CA" dirty="0" smtClean="0"/>
              <a:t> operator</a:t>
            </a:r>
          </a:p>
          <a:p>
            <a:pPr lvl="1"/>
            <a:r>
              <a:rPr lang="en-US" dirty="0" smtClean="0">
                <a:latin typeface="Times New Roman" panose="02020603050405020304" pitchFamily="18" charset="0"/>
                <a:cs typeface="Times New Roman" panose="02020603050405020304" pitchFamily="18" charset="0"/>
              </a:rPr>
              <a:t>The left-hand operand must be an object</a:t>
            </a:r>
          </a:p>
          <a:p>
            <a:pPr lvl="1"/>
            <a:r>
              <a:rPr lang="en-US" dirty="0" smtClean="0">
                <a:latin typeface="Times New Roman" panose="02020603050405020304" pitchFamily="18" charset="0"/>
                <a:cs typeface="Times New Roman" panose="02020603050405020304" pitchFamily="18" charset="0"/>
              </a:rPr>
              <a:t>The right-hand operand must be the identifier of a member variable</a:t>
            </a:r>
            <a:endParaRPr lang="en-CA" dirty="0">
              <a:latin typeface="Times New Roman" panose="02020603050405020304" pitchFamily="18" charset="0"/>
              <a:cs typeface="Times New Roman" panose="02020603050405020304" pitchFamily="18" charset="0"/>
            </a:endParaRPr>
          </a:p>
          <a:p>
            <a:pPr marL="800100" lvl="2" indent="0">
              <a:buNone/>
            </a:pPr>
            <a:r>
              <a:rPr lang="en-US" sz="1600" dirty="0" err="1" smtClean="0">
                <a:latin typeface="Consolas" panose="020B0609020204030204" pitchFamily="49" charset="0"/>
              </a:rPr>
              <a:t>int</a:t>
            </a:r>
            <a:r>
              <a:rPr lang="en-US" sz="1600" dirty="0" smtClean="0">
                <a:latin typeface="Consolas" panose="020B0609020204030204" pitchFamily="49" charset="0"/>
              </a:rPr>
              <a:t> main()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Body earth</a:t>
            </a:r>
            <a:r>
              <a:rPr lang="en-US" sz="1600" dirty="0" smtClean="0">
                <a:latin typeface="Consolas" panose="020B0609020204030204" pitchFamily="49" charset="0"/>
              </a:rPr>
              <a:t>{ {</a:t>
            </a:r>
            <a:r>
              <a:rPr lang="en-US" sz="1600" dirty="0" smtClean="0">
                <a:latin typeface="Consolas" panose="020B0609020204030204" pitchFamily="49" charset="0"/>
              </a:rPr>
              <a:t>1.496e8, 0.0, 0.0}, {0.0, 107e3, 0.0</a:t>
            </a:r>
            <a:r>
              <a:rPr lang="en-US" sz="1600" dirty="0">
                <a:latin typeface="Consolas" panose="020B0609020204030204" pitchFamily="49" charset="0"/>
              </a:rPr>
              <a:t>}, </a:t>
            </a:r>
            <a:r>
              <a:rPr lang="en-US" sz="1600" dirty="0" smtClean="0">
                <a:latin typeface="Consolas" panose="020B0609020204030204" pitchFamily="49" charset="0"/>
              </a:rPr>
              <a:t>5.972e24 };</a:t>
            </a:r>
            <a:endParaRPr lang="en-US" sz="1600" dirty="0" smtClean="0">
              <a:latin typeface="Consolas" panose="020B0609020204030204" pitchFamily="49" charset="0"/>
            </a:endParaRPr>
          </a:p>
          <a:p>
            <a:pPr marL="800100" lvl="2" indent="0">
              <a:buNone/>
            </a:pPr>
            <a:endParaRPr lang="en-US" sz="1600" dirty="0" smtClean="0">
              <a:latin typeface="Consolas" panose="020B0609020204030204" pitchFamily="49" charset="0"/>
            </a:endParaRPr>
          </a:p>
          <a:p>
            <a:pPr marL="800100" lvl="2" indent="0">
              <a:buNone/>
            </a:pPr>
            <a:r>
              <a:rPr lang="en-US" sz="1600" dirty="0" smtClean="0">
                <a:latin typeface="Consolas" panose="020B0609020204030204" pitchFamily="49" charset="0"/>
              </a:rPr>
              <a: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cout</a:t>
            </a:r>
            <a:r>
              <a:rPr lang="en-US" sz="1600" dirty="0" smtClean="0">
                <a:latin typeface="Consolas" panose="020B0609020204030204" pitchFamily="49" charset="0"/>
              </a:rPr>
              <a:t> &lt;&lt; </a:t>
            </a:r>
            <a:r>
              <a:rPr lang="en-US" sz="1600" dirty="0" err="1" smtClean="0">
                <a:latin typeface="Consolas" panose="020B0609020204030204" pitchFamily="49" charset="0"/>
              </a:rPr>
              <a:t>earth.mass</a:t>
            </a:r>
            <a:r>
              <a:rPr lang="en-US" sz="1600" dirty="0" smtClean="0">
                <a:latin typeface="Consolas" panose="020B0609020204030204" pitchFamily="49" charset="0"/>
              </a:rPr>
              <a:t>_ &lt;&lt;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endl</a:t>
            </a:r>
            <a:r>
              <a:rPr lang="en-US" sz="1600" dirty="0" smtClean="0">
                <a:latin typeface="Consolas" panose="020B0609020204030204" pitchFamily="49" charset="0"/>
              </a:rPr>
              <a:t>;</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cout</a:t>
            </a:r>
            <a:r>
              <a:rPr lang="en-US" sz="1600" dirty="0">
                <a:latin typeface="Consolas" panose="020B0609020204030204" pitchFamily="49" charset="0"/>
              </a:rPr>
              <a:t> &lt;&lt; </a:t>
            </a:r>
            <a:r>
              <a:rPr lang="en-US" sz="1600" dirty="0" err="1">
                <a:latin typeface="Consolas" panose="020B0609020204030204" pitchFamily="49" charset="0"/>
              </a:rPr>
              <a:t>earth.position</a:t>
            </a:r>
            <a:r>
              <a:rPr lang="en-US" sz="1600" dirty="0">
                <a:latin typeface="Consolas" panose="020B0609020204030204" pitchFamily="49" charset="0"/>
              </a:rPr>
              <a:t>_[0] &lt;&lt; </a:t>
            </a:r>
            <a:r>
              <a:rPr lang="en-US" sz="1600" dirty="0" err="1">
                <a:latin typeface="Consolas" panose="020B0609020204030204" pitchFamily="49" charset="0"/>
              </a:rPr>
              <a:t>std</a:t>
            </a:r>
            <a:r>
              <a:rPr lang="en-US" sz="1600" dirty="0">
                <a:latin typeface="Consolas" panose="020B0609020204030204" pitchFamily="49" charset="0"/>
              </a:rPr>
              <a:t>::</a:t>
            </a:r>
            <a:r>
              <a:rPr lang="en-US" sz="1600" dirty="0" err="1">
                <a:latin typeface="Consolas" panose="020B0609020204030204" pitchFamily="49" charset="0"/>
              </a:rPr>
              <a:t>endl</a:t>
            </a:r>
            <a:r>
              <a:rPr lang="en-US" sz="1600" dirty="0">
                <a:latin typeface="Consolas" panose="020B0609020204030204" pitchFamily="49" charset="0"/>
              </a:rPr>
              <a:t>;</a:t>
            </a:r>
            <a:endParaRPr lang="en-US" sz="1600" dirty="0">
              <a:latin typeface="Consolas" panose="020B0609020204030204" pitchFamily="49" charset="0"/>
            </a:endParaRPr>
          </a:p>
          <a:p>
            <a:pPr marL="800100" lvl="2" indent="0">
              <a:buNone/>
            </a:pPr>
            <a:endParaRPr lang="en-US" sz="1600" dirty="0" smtClean="0">
              <a:latin typeface="Consolas" panose="020B0609020204030204" pitchFamily="49" charset="0"/>
            </a:endParaRPr>
          </a:p>
          <a:p>
            <a:pPr marL="800100" lvl="2" indent="0">
              <a:buNone/>
            </a:pPr>
            <a:r>
              <a:rPr lang="en-US" sz="1600" dirty="0" smtClean="0">
                <a:latin typeface="Consolas" panose="020B0609020204030204" pitchFamily="49" charset="0"/>
              </a:rPr>
              <a:t>    </a:t>
            </a:r>
            <a:r>
              <a:rPr lang="en-US" sz="1600" dirty="0" smtClean="0">
                <a:latin typeface="Consolas" panose="020B0609020204030204" pitchFamily="49" charset="0"/>
              </a:rPr>
              <a:t>return 0;</a:t>
            </a:r>
          </a:p>
          <a:p>
            <a:pPr marL="800100" lvl="2" indent="0">
              <a:buNone/>
            </a:pPr>
            <a:r>
              <a:rPr lang="en-US" sz="1600" dirty="0" smtClean="0">
                <a:latin typeface="Consolas" panose="020B0609020204030204" pitchFamily="49" charset="0"/>
              </a:rPr>
              <a:t>}</a:t>
            </a:r>
          </a:p>
          <a:p>
            <a:pPr marL="800100" lvl="2" indent="0">
              <a:buNone/>
            </a:pPr>
            <a:endParaRPr lang="en-US" sz="1600" dirty="0">
              <a:latin typeface="Consolas" panose="020B0609020204030204" pitchFamily="49" charset="0"/>
            </a:endParaRPr>
          </a:p>
          <a:p>
            <a:pPr marL="800100" lvl="2" indent="0">
              <a:buNone/>
            </a:pPr>
            <a:endParaRPr lang="en-US" sz="1600" dirty="0" smtClean="0">
              <a:latin typeface="Consolas" panose="020B0609020204030204" pitchFamily="49" charset="0"/>
            </a:endParaRPr>
          </a:p>
          <a:p>
            <a:pPr marL="457200" lvl="1" indent="0">
              <a:buNone/>
            </a:pPr>
            <a:endParaRPr lang="en-CA" dirty="0" smtClean="0">
              <a:solidFill>
                <a:prstClr val="black"/>
              </a:solidFill>
            </a:endParaRPr>
          </a:p>
          <a:p>
            <a:pPr lvl="1" algn="l"/>
            <a:r>
              <a:rPr lang="en-CA" dirty="0" smtClean="0">
                <a:solidFill>
                  <a:prstClr val="black"/>
                </a:solidFill>
              </a:rPr>
              <a:t>The memory for these seven doubles is</a:t>
            </a:r>
            <a:br>
              <a:rPr lang="en-CA" dirty="0" smtClean="0">
                <a:solidFill>
                  <a:prstClr val="black"/>
                </a:solidFill>
              </a:rPr>
            </a:br>
            <a:r>
              <a:rPr lang="en-CA" dirty="0" smtClean="0">
                <a:solidFill>
                  <a:prstClr val="black"/>
                </a:solidFill>
              </a:rPr>
              <a:t>deallocated with the function returns</a:t>
            </a:r>
            <a:endParaRPr lang="en-CA" dirty="0">
              <a:solidFill>
                <a:prstClr val="black"/>
              </a:solidFill>
              <a:latin typeface="Times New Roman" panose="02020603050405020304" pitchFamily="18" charset="0"/>
              <a:cs typeface="Times New Roman" panose="02020603050405020304" pitchFamily="18" charset="0"/>
            </a:endParaRPr>
          </a:p>
          <a:p>
            <a:pPr marL="800100" lvl="2" indent="0">
              <a:buNone/>
            </a:pPr>
            <a:endParaRPr lang="en-US" sz="1600" dirty="0">
              <a:latin typeface="Consolas" panose="020B0609020204030204" pitchFamily="49"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769666283"/>
              </p:ext>
            </p:extLst>
          </p:nvPr>
        </p:nvGraphicFramePr>
        <p:xfrm>
          <a:off x="5436097" y="4242400"/>
          <a:ext cx="3456383" cy="1706880"/>
        </p:xfrm>
        <a:graphic>
          <a:graphicData uri="http://schemas.openxmlformats.org/drawingml/2006/table">
            <a:tbl>
              <a:tblPr>
                <a:tableStyleId>{2D5ABB26-0587-4C30-8999-92F81FD0307C}</a:tableStyleId>
              </a:tblPr>
              <a:tblGrid>
                <a:gridCol w="1345994">
                  <a:extLst>
                    <a:ext uri="{9D8B030D-6E8A-4147-A177-3AD203B41FA5}">
                      <a16:colId xmlns:a16="http://schemas.microsoft.com/office/drawing/2014/main" xmlns="" val="2132555372"/>
                    </a:ext>
                  </a:extLst>
                </a:gridCol>
                <a:gridCol w="1271218">
                  <a:extLst>
                    <a:ext uri="{9D8B030D-6E8A-4147-A177-3AD203B41FA5}">
                      <a16:colId xmlns:a16="http://schemas.microsoft.com/office/drawing/2014/main" xmlns="" val="4233560892"/>
                    </a:ext>
                  </a:extLst>
                </a:gridCol>
                <a:gridCol w="839171"/>
              </a:tblGrid>
              <a:tr h="2263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onsolas" panose="020B0609020204030204" pitchFamily="49" charset="0"/>
                        </a:rPr>
                        <a:t>1.496e8</a:t>
                      </a: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onsolas" panose="020B0609020204030204" pitchFamily="49" charset="0"/>
                        </a:rPr>
                        <a:t>position_</a:t>
                      </a: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onsolas" panose="020B0609020204030204" pitchFamily="49" charset="0"/>
                        </a:rPr>
                        <a:t>earth</a:t>
                      </a:r>
                      <a:endParaRPr lang="en-CA" sz="1600" dirty="0" smtClean="0">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769410515"/>
                  </a:ext>
                </a:extLst>
              </a:tr>
              <a:tr h="226311">
                <a:tc>
                  <a:txBody>
                    <a:bodyPr/>
                    <a:lstStyle/>
                    <a:p>
                      <a:r>
                        <a:rPr lang="en-US" sz="1600" dirty="0" smtClean="0">
                          <a:latin typeface="Consolas" panose="020B0609020204030204" pitchFamily="49" charset="0"/>
                        </a:rPr>
                        <a:t>0.0</a:t>
                      </a:r>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026894744"/>
                  </a:ext>
                </a:extLst>
              </a:tr>
              <a:tr h="226311">
                <a:tc>
                  <a:txBody>
                    <a:bodyPr/>
                    <a:lstStyle/>
                    <a:p>
                      <a:r>
                        <a:rPr lang="en-US" sz="1600" dirty="0" smtClean="0">
                          <a:latin typeface="Consolas" panose="020B0609020204030204" pitchFamily="49" charset="0"/>
                        </a:rPr>
                        <a:t>0.0</a:t>
                      </a:r>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4221119799"/>
                  </a:ext>
                </a:extLst>
              </a:tr>
              <a:tr h="226311">
                <a:tc>
                  <a:txBody>
                    <a:bodyPr/>
                    <a:lstStyle/>
                    <a:p>
                      <a:r>
                        <a:rPr lang="en-US" sz="1600" dirty="0" smtClean="0">
                          <a:latin typeface="Consolas" panose="020B0609020204030204" pitchFamily="49" charset="0"/>
                        </a:rPr>
                        <a:t>0.0</a:t>
                      </a:r>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velocity_</a:t>
                      </a:r>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022634102"/>
                  </a:ext>
                </a:extLst>
              </a:tr>
              <a:tr h="226311">
                <a:tc>
                  <a:txBody>
                    <a:bodyPr/>
                    <a:lstStyle/>
                    <a:p>
                      <a:r>
                        <a:rPr lang="en-US" sz="1600" dirty="0" smtClean="0">
                          <a:latin typeface="Consolas" panose="020B0609020204030204" pitchFamily="49" charset="0"/>
                        </a:rPr>
                        <a:t>1.07e5</a:t>
                      </a:r>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3917495551"/>
                  </a:ext>
                </a:extLst>
              </a:tr>
              <a:tr h="226311">
                <a:tc>
                  <a:txBody>
                    <a:bodyPr/>
                    <a:lstStyle/>
                    <a:p>
                      <a:r>
                        <a:rPr lang="en-US" sz="1600" dirty="0" smtClean="0">
                          <a:latin typeface="Consolas" panose="020B0609020204030204" pitchFamily="49" charset="0"/>
                        </a:rPr>
                        <a:t>0.0</a:t>
                      </a:r>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249220109"/>
                  </a:ext>
                </a:extLst>
              </a:tr>
              <a:tr h="2263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onsolas" panose="020B0609020204030204" pitchFamily="49" charset="0"/>
                        </a:rPr>
                        <a:t>5.972e24</a:t>
                      </a: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onsolas" panose="020B0609020204030204" pitchFamily="49" charset="0"/>
                        </a:rPr>
                        <a:t>mass_</a:t>
                      </a: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latin typeface="Consolas" panose="020B0609020204030204" pitchFamily="49" charset="0"/>
                      </a:endParaRPr>
                    </a:p>
                  </a:txBody>
                  <a:tcPr marL="108000" marR="10800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73808491"/>
                  </a:ext>
                </a:extLst>
              </a:tr>
            </a:tbl>
          </a:graphicData>
        </a:graphic>
      </p:graphicFrame>
      <p:sp>
        <p:nvSpPr>
          <p:cNvPr id="6" name="Rectangle 5"/>
          <p:cNvSpPr/>
          <p:nvPr/>
        </p:nvSpPr>
        <p:spPr>
          <a:xfrm>
            <a:off x="2843808" y="4509120"/>
            <a:ext cx="1830950" cy="646331"/>
          </a:xfrm>
          <a:prstGeom prst="rect">
            <a:avLst/>
          </a:prstGeom>
        </p:spPr>
        <p:txBody>
          <a:bodyPr wrap="none">
            <a:spAutoFit/>
          </a:bodyPr>
          <a:lstStyle/>
          <a:p>
            <a:r>
              <a:rPr lang="en-US" dirty="0" smtClean="0">
                <a:solidFill>
                  <a:srgbClr val="0070C0"/>
                </a:solidFill>
                <a:latin typeface="Georgia" panose="02040502050405020303" pitchFamily="18" charset="0"/>
              </a:rPr>
              <a:t>Output:</a:t>
            </a:r>
          </a:p>
          <a:p>
            <a:r>
              <a:rPr lang="en-US" dirty="0" smtClean="0">
                <a:solidFill>
                  <a:srgbClr val="0070C0"/>
                </a:solidFill>
                <a:latin typeface="Consolas" panose="020B0609020204030204" pitchFamily="49" charset="0"/>
              </a:rPr>
              <a:t>    5.972e+24</a:t>
            </a:r>
          </a:p>
        </p:txBody>
      </p:sp>
      <p:sp>
        <p:nvSpPr>
          <p:cNvPr id="7" name="Rectangle 6"/>
          <p:cNvSpPr/>
          <p:nvPr/>
        </p:nvSpPr>
        <p:spPr>
          <a:xfrm>
            <a:off x="3191148" y="5085184"/>
            <a:ext cx="1451038" cy="369332"/>
          </a:xfrm>
          <a:prstGeom prst="rect">
            <a:avLst/>
          </a:prstGeom>
        </p:spPr>
        <p:txBody>
          <a:bodyPr wrap="none">
            <a:spAutoFit/>
          </a:bodyPr>
          <a:lstStyle/>
          <a:p>
            <a:r>
              <a:rPr lang="en-US" dirty="0">
                <a:solidFill>
                  <a:srgbClr val="0070C0"/>
                </a:solidFill>
                <a:latin typeface="Consolas" panose="020B0609020204030204" pitchFamily="49" charset="0"/>
              </a:rPr>
              <a:t> 1.496e+08</a:t>
            </a:r>
            <a:endParaRPr lang="en-CA" dirty="0"/>
          </a:p>
        </p:txBody>
      </p:sp>
      <p:sp>
        <p:nvSpPr>
          <p:cNvPr id="8" name="Rounded Rectangle 7"/>
          <p:cNvSpPr/>
          <p:nvPr/>
        </p:nvSpPr>
        <p:spPr>
          <a:xfrm>
            <a:off x="3144540" y="3573016"/>
            <a:ext cx="1321544" cy="326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ounded Rectangle 8"/>
          <p:cNvSpPr/>
          <p:nvPr/>
        </p:nvSpPr>
        <p:spPr>
          <a:xfrm>
            <a:off x="3131840" y="3848348"/>
            <a:ext cx="2160240" cy="326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1" name="Audio 10">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2979046033"/>
      </p:ext>
    </p:extLst>
  </p:cSld>
  <p:clrMapOvr>
    <a:masterClrMapping/>
  </p:clrMapOvr>
  <mc:AlternateContent xmlns:mc="http://schemas.openxmlformats.org/markup-compatibility/2006">
    <mc:Choice xmlns:p14="http://schemas.microsoft.com/office/powerpoint/2010/main" Requires="p14">
      <p:transition spd="slow" p14:dur="2000" advTm="146057"/>
    </mc:Choice>
    <mc:Fallback>
      <p:transition spd="slow" advTm="1460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7" fill="hold" display="0">
                  <p:stCondLst>
                    <p:cond delay="indefinite"/>
                  </p:stCondLst>
                  <p:endCondLst>
                    <p:cond evt="onStopAudio" delay="0">
                      <p:tgtEl>
                        <p:sldTgt/>
                      </p:tgtEl>
                    </p:cond>
                  </p:endCondLst>
                </p:cTn>
                <p:tgtEl>
                  <p:spTgt spid="11"/>
                </p:tgtEl>
              </p:cMediaNode>
            </p:audio>
          </p:childTnLst>
        </p:cTn>
      </p:par>
    </p:tnLst>
    <p:bldLst>
      <p:bldP spid="6" grpId="0"/>
      <p:bldP spid="7" grpId="0"/>
      <p:bldP spid="8" grpId="0" animBg="1"/>
      <p:bldP spid="8" grpId="1" animBg="1"/>
      <p:bldP spid="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Assigning member variables</a:t>
            </a:r>
            <a:endParaRPr lang="en-CA" dirty="0"/>
          </a:p>
        </p:txBody>
      </p:sp>
      <p:sp>
        <p:nvSpPr>
          <p:cNvPr id="3" name="Content Placeholder 2"/>
          <p:cNvSpPr>
            <a:spLocks noGrp="1"/>
          </p:cNvSpPr>
          <p:nvPr>
            <p:ph idx="1"/>
          </p:nvPr>
        </p:nvSpPr>
        <p:spPr>
          <a:xfrm>
            <a:off x="457200" y="1600200"/>
            <a:ext cx="8579296" cy="4525963"/>
          </a:xfrm>
        </p:spPr>
        <p:txBody>
          <a:bodyPr/>
          <a:lstStyle/>
          <a:p>
            <a:r>
              <a:rPr lang="en-CA" dirty="0" smtClean="0"/>
              <a:t>You can also </a:t>
            </a:r>
            <a:r>
              <a:rPr lang="en-CA" dirty="0" smtClean="0"/>
              <a:t>manipulate what is stored in </a:t>
            </a:r>
            <a:r>
              <a:rPr lang="en-CA" dirty="0" smtClean="0"/>
              <a:t>the member variables:</a:t>
            </a:r>
            <a:endParaRPr lang="en-CA" dirty="0">
              <a:latin typeface="Times New Roman" panose="02020603050405020304" pitchFamily="18" charset="0"/>
              <a:cs typeface="Times New Roman" panose="02020603050405020304" pitchFamily="18" charset="0"/>
            </a:endParaRPr>
          </a:p>
          <a:p>
            <a:pPr marL="800100" lvl="2" indent="0">
              <a:buNone/>
            </a:pPr>
            <a:r>
              <a:rPr lang="en-US" sz="1600" dirty="0" err="1" smtClean="0">
                <a:latin typeface="Consolas" panose="020B0609020204030204" pitchFamily="49" charset="0"/>
              </a:rPr>
              <a:t>int</a:t>
            </a:r>
            <a:r>
              <a:rPr lang="en-US" sz="1600" dirty="0" smtClean="0">
                <a:latin typeface="Consolas" panose="020B0609020204030204" pitchFamily="49" charset="0"/>
              </a:rPr>
              <a:t> main()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Body earth</a:t>
            </a:r>
            <a:r>
              <a:rPr lang="en-US" sz="1600" dirty="0" smtClean="0">
                <a:latin typeface="Consolas" panose="020B0609020204030204" pitchFamily="49" charset="0"/>
              </a:rPr>
              <a:t>{ {</a:t>
            </a:r>
            <a:r>
              <a:rPr lang="en-US" sz="1600" dirty="0" smtClean="0">
                <a:latin typeface="Consolas" panose="020B0609020204030204" pitchFamily="49" charset="0"/>
              </a:rPr>
              <a:t>1.496e8, 0.0, 0.0}, {0.0, 107e3, 0.0</a:t>
            </a:r>
            <a:r>
              <a:rPr lang="en-US" sz="1600" dirty="0">
                <a:latin typeface="Consolas" panose="020B0609020204030204" pitchFamily="49" charset="0"/>
              </a:rPr>
              <a:t>}, </a:t>
            </a:r>
            <a:r>
              <a:rPr lang="en-US" sz="1600" dirty="0" smtClean="0">
                <a:latin typeface="Consolas" panose="020B0609020204030204" pitchFamily="49" charset="0"/>
              </a:rPr>
              <a:t>5.972e24 };</a:t>
            </a:r>
            <a:endParaRPr lang="en-US" sz="1600" dirty="0" smtClean="0">
              <a:latin typeface="Consolas" panose="020B0609020204030204" pitchFamily="49" charset="0"/>
            </a:endParaRPr>
          </a:p>
          <a:p>
            <a:pPr marL="800100" lvl="2" indent="0">
              <a:buNone/>
            </a:pPr>
            <a:endParaRPr lang="en-US" sz="1600" dirty="0" smtClean="0">
              <a:latin typeface="Consolas" panose="020B0609020204030204" pitchFamily="49" charset="0"/>
            </a:endParaRP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 Approximate the distance the body moves in 0.1 h (= 6 min)</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for ( </a:t>
            </a:r>
            <a:r>
              <a:rPr lang="en-US" sz="1600" dirty="0" err="1" smtClean="0">
                <a:latin typeface="Consolas" panose="020B0609020204030204" pitchFamily="49" charset="0"/>
              </a:rPr>
              <a:t>std</a:t>
            </a:r>
            <a:r>
              <a:rPr lang="en-US" sz="1600" dirty="0" smtClean="0">
                <a:latin typeface="Consolas" panose="020B0609020204030204" pitchFamily="49" charset="0"/>
              </a:rPr>
              <a:t>::</a:t>
            </a:r>
            <a:r>
              <a:rPr lang="en-US" sz="1600" dirty="0" err="1" smtClean="0">
                <a:latin typeface="Consolas" panose="020B0609020204030204" pitchFamily="49" charset="0"/>
              </a:rPr>
              <a:t>size_t</a:t>
            </a:r>
            <a:r>
              <a:rPr lang="en-US" sz="1600" dirty="0" smtClean="0">
                <a:latin typeface="Consolas" panose="020B0609020204030204" pitchFamily="49" charset="0"/>
              </a:rPr>
              <a:t> k{0}; k &lt; 3; ++k ) {</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r>
              <a:rPr lang="en-US" sz="1600" dirty="0" err="1" smtClean="0">
                <a:latin typeface="Consolas" panose="020B0609020204030204" pitchFamily="49" charset="0"/>
              </a:rPr>
              <a:t>earth.position</a:t>
            </a:r>
            <a:r>
              <a:rPr lang="en-US" sz="1600" dirty="0" smtClean="0">
                <a:latin typeface="Consolas" panose="020B0609020204030204" pitchFamily="49" charset="0"/>
              </a:rPr>
              <a:t>_[k] += 0.1*</a:t>
            </a:r>
            <a:r>
              <a:rPr lang="en-US" sz="1600" dirty="0" err="1" smtClean="0">
                <a:latin typeface="Consolas" panose="020B0609020204030204" pitchFamily="49" charset="0"/>
              </a:rPr>
              <a:t>earth.velocity</a:t>
            </a:r>
            <a:r>
              <a:rPr lang="en-US" sz="1600" dirty="0" smtClean="0">
                <a:latin typeface="Consolas" panose="020B0609020204030204" pitchFamily="49" charset="0"/>
              </a:rPr>
              <a:t>_[k];</a:t>
            </a:r>
          </a:p>
          <a:p>
            <a:pPr marL="800100" lvl="2" indent="0">
              <a:buNone/>
            </a:pPr>
            <a:r>
              <a:rPr lang="en-US" sz="1600" dirty="0">
                <a:latin typeface="Consolas" panose="020B0609020204030204" pitchFamily="49" charset="0"/>
              </a:rPr>
              <a:t> </a:t>
            </a:r>
            <a:r>
              <a:rPr lang="en-US" sz="1600" dirty="0" smtClean="0">
                <a:latin typeface="Consolas" panose="020B0609020204030204" pitchFamily="49" charset="0"/>
              </a:rPr>
              <a:t>   }</a:t>
            </a:r>
          </a:p>
          <a:p>
            <a:pPr marL="800100" lvl="2" indent="0">
              <a:buNone/>
            </a:pPr>
            <a:endParaRPr lang="en-US" sz="1600" dirty="0">
              <a:latin typeface="Consolas" panose="020B0609020204030204" pitchFamily="49" charset="0"/>
            </a:endParaRPr>
          </a:p>
          <a:p>
            <a:pPr marL="800100" lvl="2" indent="0">
              <a:buNone/>
            </a:pPr>
            <a:r>
              <a:rPr lang="en-US" sz="1600" dirty="0" smtClean="0">
                <a:latin typeface="Consolas" panose="020B0609020204030204" pitchFamily="49" charset="0"/>
              </a:rPr>
              <a:t>    return 0;</a:t>
            </a:r>
          </a:p>
          <a:p>
            <a:pPr marL="800100" lvl="2" indent="0">
              <a:buNone/>
            </a:pPr>
            <a:r>
              <a:rPr lang="en-US" sz="1600" dirty="0" smtClean="0">
                <a:latin typeface="Consolas" panose="020B0609020204030204" pitchFamily="49" charset="0"/>
              </a:rPr>
              <a:t>}</a:t>
            </a:r>
            <a:endParaRPr lang="en-US" sz="1600" dirty="0">
              <a:latin typeface="Consolas" panose="020B0609020204030204" pitchFamily="49" charset="0"/>
            </a:endParaRPr>
          </a:p>
        </p:txBody>
      </p:sp>
      <p:graphicFrame>
        <p:nvGraphicFramePr>
          <p:cNvPr id="5" name="Table 4"/>
          <p:cNvGraphicFramePr>
            <a:graphicFrameLocks noGrp="1"/>
          </p:cNvGraphicFramePr>
          <p:nvPr>
            <p:extLst>
              <p:ext uri="{D42A27DB-BD31-4B8C-83A1-F6EECF244321}">
                <p14:modId xmlns:p14="http://schemas.microsoft.com/office/powerpoint/2010/main" val="2577423939"/>
              </p:ext>
            </p:extLst>
          </p:nvPr>
        </p:nvGraphicFramePr>
        <p:xfrm>
          <a:off x="1979712" y="4725144"/>
          <a:ext cx="3096344" cy="1950720"/>
        </p:xfrm>
        <a:graphic>
          <a:graphicData uri="http://schemas.openxmlformats.org/drawingml/2006/table">
            <a:tbl>
              <a:tblPr>
                <a:tableStyleId>{2D5ABB26-0587-4C30-8999-92F81FD0307C}</a:tableStyleId>
              </a:tblPr>
              <a:tblGrid>
                <a:gridCol w="1548172">
                  <a:extLst>
                    <a:ext uri="{9D8B030D-6E8A-4147-A177-3AD203B41FA5}">
                      <a16:colId xmlns:a16="http://schemas.microsoft.com/office/drawing/2014/main" xmlns="" val="2132555372"/>
                    </a:ext>
                  </a:extLst>
                </a:gridCol>
                <a:gridCol w="1548172">
                  <a:extLst>
                    <a:ext uri="{9D8B030D-6E8A-4147-A177-3AD203B41FA5}">
                      <a16:colId xmlns:a16="http://schemas.microsoft.com/office/drawing/2014/main" xmlns="" val="4233560892"/>
                    </a:ext>
                  </a:extLst>
                </a:gridCol>
              </a:tblGrid>
              <a:tr h="1931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onsolas" panose="020B0609020204030204" pitchFamily="49" charset="0"/>
                        </a:rPr>
                        <a:t>k</a:t>
                      </a: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2769410515"/>
                  </a:ext>
                </a:extLst>
              </a:tr>
              <a:tr h="1931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onsolas" panose="020B0609020204030204" pitchFamily="49" charset="0"/>
                        </a:rPr>
                        <a:t>1.496e8</a:t>
                      </a: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onsolas" panose="020B0609020204030204" pitchFamily="49" charset="0"/>
                        </a:rPr>
                        <a:t>position_</a:t>
                      </a: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2251952926"/>
                  </a:ext>
                </a:extLst>
              </a:tr>
              <a:tr h="226311">
                <a:tc>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4026894744"/>
                  </a:ext>
                </a:extLst>
              </a:tr>
              <a:tr h="226311">
                <a:tc>
                  <a:txBody>
                    <a:bodyPr/>
                    <a:lstStyle/>
                    <a:p>
                      <a:r>
                        <a:rPr lang="en-US" sz="1600" dirty="0" smtClean="0">
                          <a:latin typeface="Consolas" panose="020B0609020204030204" pitchFamily="49" charset="0"/>
                        </a:rPr>
                        <a:t>0.0</a:t>
                      </a:r>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4221119799"/>
                  </a:ext>
                </a:extLst>
              </a:tr>
              <a:tr h="226311">
                <a:tc>
                  <a:txBody>
                    <a:bodyPr/>
                    <a:lstStyle/>
                    <a:p>
                      <a:r>
                        <a:rPr lang="en-US" sz="1600" dirty="0" smtClean="0">
                          <a:latin typeface="Consolas" panose="020B0609020204030204" pitchFamily="49" charset="0"/>
                        </a:rPr>
                        <a:t>0.0</a:t>
                      </a:r>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sz="1600" dirty="0" smtClean="0">
                          <a:latin typeface="Consolas" panose="020B0609020204030204" pitchFamily="49" charset="0"/>
                        </a:rPr>
                        <a:t>velocity_</a:t>
                      </a:r>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2022634102"/>
                  </a:ext>
                </a:extLst>
              </a:tr>
              <a:tr h="226311">
                <a:tc>
                  <a:txBody>
                    <a:bodyPr/>
                    <a:lstStyle/>
                    <a:p>
                      <a:r>
                        <a:rPr lang="en-US" sz="1600" dirty="0" smtClean="0">
                          <a:latin typeface="Consolas" panose="020B0609020204030204" pitchFamily="49" charset="0"/>
                        </a:rPr>
                        <a:t>1.07e5</a:t>
                      </a:r>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3917495551"/>
                  </a:ext>
                </a:extLst>
              </a:tr>
              <a:tr h="226311">
                <a:tc>
                  <a:txBody>
                    <a:bodyPr/>
                    <a:lstStyle/>
                    <a:p>
                      <a:r>
                        <a:rPr lang="en-US" sz="1600" dirty="0" smtClean="0">
                          <a:latin typeface="Consolas" panose="020B0609020204030204" pitchFamily="49" charset="0"/>
                        </a:rPr>
                        <a:t>0.0</a:t>
                      </a:r>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endParaRPr lang="en-CA" sz="1600" dirty="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249220109"/>
                  </a:ext>
                </a:extLst>
              </a:tr>
              <a:tr h="22631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onsolas" panose="020B0609020204030204" pitchFamily="49" charset="0"/>
                        </a:rPr>
                        <a:t>5.972e24</a:t>
                      </a: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smtClean="0">
                          <a:latin typeface="Consolas" panose="020B0609020204030204" pitchFamily="49" charset="0"/>
                        </a:rPr>
                        <a:t>mass_</a:t>
                      </a:r>
                      <a:endParaRPr lang="en-CA" sz="1600" dirty="0" smtClean="0">
                        <a:latin typeface="Consolas" panose="020B0609020204030204" pitchFamily="49" charset="0"/>
                      </a:endParaRPr>
                    </a:p>
                  </a:txBody>
                  <a:tcPr marL="108000" marR="108000" marT="0" marB="0">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tcPr>
                </a:tc>
                <a:extLst>
                  <a:ext uri="{0D108BD9-81ED-4DB2-BD59-A6C34878D82A}">
                    <a16:rowId xmlns:a16="http://schemas.microsoft.com/office/drawing/2014/main" xmlns="" val="73808491"/>
                  </a:ext>
                </a:extLst>
              </a:tr>
            </a:tbl>
          </a:graphicData>
        </a:graphic>
      </p:graphicFrame>
      <p:sp>
        <p:nvSpPr>
          <p:cNvPr id="4" name="Rectangle 3"/>
          <p:cNvSpPr/>
          <p:nvPr/>
        </p:nvSpPr>
        <p:spPr>
          <a:xfrm>
            <a:off x="2005112" y="5169892"/>
            <a:ext cx="857927" cy="338554"/>
          </a:xfrm>
          <a:prstGeom prst="rect">
            <a:avLst/>
          </a:prstGeom>
        </p:spPr>
        <p:txBody>
          <a:bodyPr wrap="none">
            <a:spAutoFit/>
          </a:bodyPr>
          <a:lstStyle/>
          <a:p>
            <a:r>
              <a:rPr lang="en-US" sz="1600" dirty="0">
                <a:latin typeface="Consolas" panose="020B0609020204030204" pitchFamily="49" charset="0"/>
              </a:rPr>
              <a:t>1.07e4</a:t>
            </a:r>
            <a:endParaRPr lang="en-CA" sz="1600" dirty="0">
              <a:latin typeface="Consolas" panose="020B0609020204030204" pitchFamily="49" charset="0"/>
            </a:endParaRPr>
          </a:p>
        </p:txBody>
      </p:sp>
      <p:sp>
        <p:nvSpPr>
          <p:cNvPr id="8" name="Rectangle 7"/>
          <p:cNvSpPr/>
          <p:nvPr/>
        </p:nvSpPr>
        <p:spPr>
          <a:xfrm>
            <a:off x="2000494" y="5167583"/>
            <a:ext cx="521297" cy="338554"/>
          </a:xfrm>
          <a:prstGeom prst="rect">
            <a:avLst/>
          </a:prstGeom>
        </p:spPr>
        <p:txBody>
          <a:bodyPr wrap="none">
            <a:spAutoFit/>
          </a:bodyPr>
          <a:lstStyle/>
          <a:p>
            <a:r>
              <a:rPr lang="en-US" sz="1600" dirty="0" smtClean="0">
                <a:latin typeface="Consolas" panose="020B0609020204030204" pitchFamily="49" charset="0"/>
              </a:rPr>
              <a:t>0.0</a:t>
            </a:r>
            <a:endParaRPr lang="en-CA" sz="1600" dirty="0">
              <a:latin typeface="Consolas" panose="020B0609020204030204" pitchFamily="49" charset="0"/>
            </a:endParaRPr>
          </a:p>
        </p:txBody>
      </p:sp>
      <p:sp>
        <p:nvSpPr>
          <p:cNvPr id="10" name="Rounded Rectangle 9"/>
          <p:cNvSpPr/>
          <p:nvPr/>
        </p:nvSpPr>
        <p:spPr>
          <a:xfrm>
            <a:off x="2170336" y="3454400"/>
            <a:ext cx="5137968" cy="326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1" name="Rounded Rectangle 10"/>
          <p:cNvSpPr/>
          <p:nvPr/>
        </p:nvSpPr>
        <p:spPr>
          <a:xfrm>
            <a:off x="1907704" y="4941168"/>
            <a:ext cx="1656184" cy="326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p:cNvSpPr/>
          <p:nvPr/>
        </p:nvSpPr>
        <p:spPr>
          <a:xfrm>
            <a:off x="2009428" y="4674344"/>
            <a:ext cx="296876" cy="338554"/>
          </a:xfrm>
          <a:prstGeom prst="rect">
            <a:avLst/>
          </a:prstGeom>
        </p:spPr>
        <p:txBody>
          <a:bodyPr wrap="none">
            <a:spAutoFit/>
          </a:bodyPr>
          <a:lstStyle/>
          <a:p>
            <a:r>
              <a:rPr lang="en-US" sz="1600" dirty="0" smtClean="0">
                <a:latin typeface="Consolas" panose="020B0609020204030204" pitchFamily="49" charset="0"/>
              </a:rPr>
              <a:t>0</a:t>
            </a:r>
            <a:endParaRPr lang="en-CA" sz="1600" dirty="0">
              <a:latin typeface="Consolas" panose="020B0609020204030204" pitchFamily="49" charset="0"/>
            </a:endParaRPr>
          </a:p>
        </p:txBody>
      </p:sp>
      <p:sp>
        <p:nvSpPr>
          <p:cNvPr id="13" name="Rounded Rectangle 12"/>
          <p:cNvSpPr/>
          <p:nvPr/>
        </p:nvSpPr>
        <p:spPr>
          <a:xfrm>
            <a:off x="1907704" y="5669756"/>
            <a:ext cx="1656184" cy="326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ounded Rectangle 13"/>
          <p:cNvSpPr/>
          <p:nvPr/>
        </p:nvSpPr>
        <p:spPr>
          <a:xfrm>
            <a:off x="1907704" y="5178400"/>
            <a:ext cx="1656184" cy="326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ounded Rectangle 14"/>
          <p:cNvSpPr/>
          <p:nvPr/>
        </p:nvSpPr>
        <p:spPr>
          <a:xfrm>
            <a:off x="1907704" y="5906988"/>
            <a:ext cx="1656184" cy="326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p:cNvSpPr/>
          <p:nvPr/>
        </p:nvSpPr>
        <p:spPr>
          <a:xfrm>
            <a:off x="2000920" y="4674622"/>
            <a:ext cx="296876" cy="338554"/>
          </a:xfrm>
          <a:prstGeom prst="rect">
            <a:avLst/>
          </a:prstGeom>
        </p:spPr>
        <p:txBody>
          <a:bodyPr wrap="none">
            <a:spAutoFit/>
          </a:bodyPr>
          <a:lstStyle/>
          <a:p>
            <a:r>
              <a:rPr lang="en-US" sz="1600" dirty="0" smtClean="0">
                <a:latin typeface="Consolas" panose="020B0609020204030204" pitchFamily="49" charset="0"/>
              </a:rPr>
              <a:t>1</a:t>
            </a:r>
            <a:endParaRPr lang="en-CA" sz="1600" dirty="0">
              <a:latin typeface="Consolas" panose="020B0609020204030204" pitchFamily="49" charset="0"/>
            </a:endParaRPr>
          </a:p>
        </p:txBody>
      </p:sp>
      <p:sp>
        <p:nvSpPr>
          <p:cNvPr id="17" name="Rectangle 16"/>
          <p:cNvSpPr/>
          <p:nvPr/>
        </p:nvSpPr>
        <p:spPr>
          <a:xfrm>
            <a:off x="2002290" y="4674622"/>
            <a:ext cx="296876" cy="338554"/>
          </a:xfrm>
          <a:prstGeom prst="rect">
            <a:avLst/>
          </a:prstGeom>
        </p:spPr>
        <p:txBody>
          <a:bodyPr wrap="none">
            <a:spAutoFit/>
          </a:bodyPr>
          <a:lstStyle/>
          <a:p>
            <a:r>
              <a:rPr lang="en-US" sz="1600" dirty="0" smtClean="0">
                <a:latin typeface="Consolas" panose="020B0609020204030204" pitchFamily="49" charset="0"/>
              </a:rPr>
              <a:t>2</a:t>
            </a:r>
            <a:endParaRPr lang="en-CA" sz="1600" dirty="0">
              <a:latin typeface="Consolas" panose="020B0609020204030204" pitchFamily="49" charset="0"/>
            </a:endParaRPr>
          </a:p>
        </p:txBody>
      </p:sp>
      <p:sp>
        <p:nvSpPr>
          <p:cNvPr id="18" name="Rounded Rectangle 17"/>
          <p:cNvSpPr/>
          <p:nvPr/>
        </p:nvSpPr>
        <p:spPr>
          <a:xfrm>
            <a:off x="1911978" y="5409905"/>
            <a:ext cx="1656184" cy="326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9" name="Rounded Rectangle 18"/>
          <p:cNvSpPr/>
          <p:nvPr/>
        </p:nvSpPr>
        <p:spPr>
          <a:xfrm>
            <a:off x="1911978" y="6138493"/>
            <a:ext cx="1656184" cy="326132"/>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Rectangle 19"/>
          <p:cNvSpPr/>
          <p:nvPr/>
        </p:nvSpPr>
        <p:spPr>
          <a:xfrm>
            <a:off x="2013579" y="4675714"/>
            <a:ext cx="296876" cy="338554"/>
          </a:xfrm>
          <a:prstGeom prst="rect">
            <a:avLst/>
          </a:prstGeom>
        </p:spPr>
        <p:txBody>
          <a:bodyPr wrap="none">
            <a:spAutoFit/>
          </a:bodyPr>
          <a:lstStyle/>
          <a:p>
            <a:r>
              <a:rPr lang="en-US" sz="1600" dirty="0" smtClean="0">
                <a:latin typeface="Consolas" panose="020B0609020204030204" pitchFamily="49" charset="0"/>
              </a:rPr>
              <a:t>3</a:t>
            </a:r>
            <a:endParaRPr lang="en-CA" sz="1600" dirty="0">
              <a:latin typeface="Consolas" panose="020B0609020204030204" pitchFamily="49" charset="0"/>
            </a:endParaRPr>
          </a:p>
        </p:txBody>
      </p:sp>
      <p:pic>
        <p:nvPicPr>
          <p:cNvPr id="22" name="Audio 21">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18500" y="6032500"/>
            <a:ext cx="609600" cy="609600"/>
          </a:xfrm>
          <a:prstGeom prst="rect">
            <a:avLst/>
          </a:prstGeom>
        </p:spPr>
      </p:pic>
    </p:spTree>
    <p:custDataLst>
      <p:tags r:id="rId1"/>
    </p:custDataLst>
    <p:extLst>
      <p:ext uri="{BB962C8B-B14F-4D97-AF65-F5344CB8AC3E}">
        <p14:creationId xmlns:p14="http://schemas.microsoft.com/office/powerpoint/2010/main" val="562562335"/>
      </p:ext>
    </p:extLst>
  </p:cSld>
  <p:clrMapOvr>
    <a:masterClrMapping/>
  </p:clrMapOvr>
  <mc:AlternateContent xmlns:mc="http://schemas.openxmlformats.org/markup-compatibility/2006">
    <mc:Choice xmlns:p14="http://schemas.microsoft.com/office/powerpoint/2010/main" Requires="p14">
      <p:transition spd="slow" p14:dur="2000" advTm="125292"/>
    </mc:Choice>
    <mc:Fallback>
      <p:transition spd="slow" advTm="1252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1"/>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hidden"/>
                                      </p:to>
                                    </p:set>
                                  </p:childTnLst>
                                </p:cTn>
                              </p:par>
                              <p:par>
                                <p:cTn id="31" presetID="1" presetClass="entr" presetSubtype="0" fill="hold" grpId="1" nodeType="withEffect">
                                  <p:stCondLst>
                                    <p:cond delay="0"/>
                                  </p:stCondLst>
                                  <p:childTnLst>
                                    <p:set>
                                      <p:cBhvr>
                                        <p:cTn id="32" dur="1" fill="hold">
                                          <p:stCondLst>
                                            <p:cond delay="0"/>
                                          </p:stCondLst>
                                        </p:cTn>
                                        <p:tgtEl>
                                          <p:spTgt spid="1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xit" presetSubtype="0" fill="hold" grpId="1" nodeType="clickEffect">
                                  <p:stCondLst>
                                    <p:cond delay="0"/>
                                  </p:stCondLst>
                                  <p:childTnLst>
                                    <p:set>
                                      <p:cBhvr>
                                        <p:cTn id="48" dur="1" fill="hold">
                                          <p:stCondLst>
                                            <p:cond delay="0"/>
                                          </p:stCondLst>
                                        </p:cTn>
                                        <p:tgtEl>
                                          <p:spTgt spid="15"/>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16"/>
                                        </p:tgtEl>
                                        <p:attrNameLst>
                                          <p:attrName>style.visibility</p:attrName>
                                        </p:attrNameLst>
                                      </p:cBhvr>
                                      <p:to>
                                        <p:strVal val="hidden"/>
                                      </p:to>
                                    </p:set>
                                  </p:childTnLst>
                                </p:cTn>
                              </p:par>
                              <p:par>
                                <p:cTn id="55" presetID="1" presetClass="entr" presetSubtype="0" fill="hold" grpId="1" nodeType="withEffect">
                                  <p:stCondLst>
                                    <p:cond delay="0"/>
                                  </p:stCondLst>
                                  <p:childTnLst>
                                    <p:set>
                                      <p:cBhvr>
                                        <p:cTn id="56" dur="1" fill="hold">
                                          <p:stCondLst>
                                            <p:cond delay="0"/>
                                          </p:stCondLst>
                                        </p:cTn>
                                        <p:tgtEl>
                                          <p:spTgt spid="1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18"/>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1" nodeType="clickEffect">
                                  <p:stCondLst>
                                    <p:cond delay="0"/>
                                  </p:stCondLst>
                                  <p:childTnLst>
                                    <p:set>
                                      <p:cBhvr>
                                        <p:cTn id="66" dur="1" fill="hold">
                                          <p:stCondLst>
                                            <p:cond delay="0"/>
                                          </p:stCondLst>
                                        </p:cTn>
                                        <p:tgtEl>
                                          <p:spTgt spid="19"/>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8"/>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17"/>
                                        </p:tgtEl>
                                        <p:attrNameLst>
                                          <p:attrName>style.visibility</p:attrName>
                                        </p:attrNameLst>
                                      </p:cBhvr>
                                      <p:to>
                                        <p:strVal val="hidden"/>
                                      </p:to>
                                    </p:set>
                                  </p:childTnLst>
                                </p:cTn>
                              </p:par>
                              <p:par>
                                <p:cTn id="73" presetID="1" presetClass="entr" presetSubtype="0" fill="hold" grpId="1" nodeType="withEffect">
                                  <p:stCondLst>
                                    <p:cond delay="0"/>
                                  </p:stCondLst>
                                  <p:childTnLst>
                                    <p:set>
                                      <p:cBhvr>
                                        <p:cTn id="74" dur="1" fill="hold">
                                          <p:stCondLst>
                                            <p:cond delay="0"/>
                                          </p:stCondLst>
                                        </p:cTn>
                                        <p:tgtEl>
                                          <p:spTgt spid="20"/>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1" nodeType="clickEffect">
                                  <p:stCondLst>
                                    <p:cond delay="0"/>
                                  </p:stCondLst>
                                  <p:childTnLst>
                                    <p:set>
                                      <p:cBhvr>
                                        <p:cTn id="7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9" fill="hold" display="0">
                  <p:stCondLst>
                    <p:cond delay="indefinite"/>
                  </p:stCondLst>
                  <p:endCondLst>
                    <p:cond evt="onStopAudio" delay="0">
                      <p:tgtEl>
                        <p:sldTgt/>
                      </p:tgtEl>
                    </p:cond>
                  </p:endCondLst>
                </p:cTn>
                <p:tgtEl>
                  <p:spTgt spid="22"/>
                </p:tgtEl>
              </p:cMediaNode>
            </p:audio>
          </p:childTnLst>
        </p:cTn>
      </p:par>
    </p:tnLst>
    <p:bldLst>
      <p:bldP spid="4" grpId="0"/>
      <p:bldP spid="8" grpId="0"/>
      <p:bldP spid="10" grpId="0" animBg="1"/>
      <p:bldP spid="10" grpId="1" animBg="1"/>
      <p:bldP spid="11" grpId="0" animBg="1"/>
      <p:bldP spid="11" grpId="1" animBg="1"/>
      <p:bldP spid="12" grpId="0"/>
      <p:bldP spid="12" grpId="1"/>
      <p:bldP spid="13" grpId="0" animBg="1"/>
      <p:bldP spid="13" grpId="1" animBg="1"/>
      <p:bldP spid="14" grpId="0" animBg="1"/>
      <p:bldP spid="14" grpId="1" animBg="1"/>
      <p:bldP spid="15" grpId="0" animBg="1"/>
      <p:bldP spid="15" grpId="1" animBg="1"/>
      <p:bldP spid="16" grpId="0"/>
      <p:bldP spid="16" grpId="1"/>
      <p:bldP spid="17" grpId="0"/>
      <p:bldP spid="17" grpId="1"/>
      <p:bldP spid="18" grpId="0" animBg="1"/>
      <p:bldP spid="18" grpId="1" animBg="1"/>
      <p:bldP spid="19" grpId="0" animBg="1"/>
      <p:bldP spid="19" grpId="1" animBg="1"/>
      <p:bldP spid="20"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9.6|12.3"/>
</p:tagLst>
</file>

<file path=ppt/tags/tag10.xml><?xml version="1.0" encoding="utf-8"?>
<p:tagLst xmlns:a="http://schemas.openxmlformats.org/drawingml/2006/main" xmlns:r="http://schemas.openxmlformats.org/officeDocument/2006/relationships" xmlns:p="http://schemas.openxmlformats.org/presentationml/2006/main">
  <p:tag name="TIMING" val="|21.5"/>
</p:tagLst>
</file>

<file path=ppt/tags/tag11.xml><?xml version="1.0" encoding="utf-8"?>
<p:tagLst xmlns:a="http://schemas.openxmlformats.org/drawingml/2006/main" xmlns:r="http://schemas.openxmlformats.org/officeDocument/2006/relationships" xmlns:p="http://schemas.openxmlformats.org/presentationml/2006/main">
  <p:tag name="TIMING" val="|15.5|17|15"/>
</p:tagLst>
</file>

<file path=ppt/tags/tag2.xml><?xml version="1.0" encoding="utf-8"?>
<p:tagLst xmlns:a="http://schemas.openxmlformats.org/drawingml/2006/main" xmlns:r="http://schemas.openxmlformats.org/officeDocument/2006/relationships" xmlns:p="http://schemas.openxmlformats.org/presentationml/2006/main">
  <p:tag name="TIMING" val="|10.2|25.7|11.9|23.1|30.8|18.7|9.2|9.8"/>
</p:tagLst>
</file>

<file path=ppt/tags/tag3.xml><?xml version="1.0" encoding="utf-8"?>
<p:tagLst xmlns:a="http://schemas.openxmlformats.org/drawingml/2006/main" xmlns:r="http://schemas.openxmlformats.org/officeDocument/2006/relationships" xmlns:p="http://schemas.openxmlformats.org/presentationml/2006/main">
  <p:tag name="TIMING" val="|4.8|14|4.6|4.4"/>
</p:tagLst>
</file>

<file path=ppt/tags/tag4.xml><?xml version="1.0" encoding="utf-8"?>
<p:tagLst xmlns:a="http://schemas.openxmlformats.org/drawingml/2006/main" xmlns:r="http://schemas.openxmlformats.org/officeDocument/2006/relationships" xmlns:p="http://schemas.openxmlformats.org/presentationml/2006/main">
  <p:tag name="TIMING" val="|14|9.1|28.2|22.9|30.5|7.9|10.2|8.1|3.3|9.2"/>
</p:tagLst>
</file>

<file path=ppt/tags/tag5.xml><?xml version="1.0" encoding="utf-8"?>
<p:tagLst xmlns:a="http://schemas.openxmlformats.org/drawingml/2006/main" xmlns:r="http://schemas.openxmlformats.org/officeDocument/2006/relationships" xmlns:p="http://schemas.openxmlformats.org/presentationml/2006/main">
  <p:tag name="TIMING" val="|22.4|14.4|18.5|19.6|11.4|31.4|12.4"/>
</p:tagLst>
</file>

<file path=ppt/tags/tag6.xml><?xml version="1.0" encoding="utf-8"?>
<p:tagLst xmlns:a="http://schemas.openxmlformats.org/drawingml/2006/main" xmlns:r="http://schemas.openxmlformats.org/officeDocument/2006/relationships" xmlns:p="http://schemas.openxmlformats.org/presentationml/2006/main">
  <p:tag name="TIMING" val="|19.3|1.5|12.4|19.3|2.1|2.6|16.3|11|3.5|2|20.7|2.4|4.5"/>
</p:tagLst>
</file>

<file path=ppt/tags/tag7.xml><?xml version="1.0" encoding="utf-8"?>
<p:tagLst xmlns:a="http://schemas.openxmlformats.org/drawingml/2006/main" xmlns:r="http://schemas.openxmlformats.org/officeDocument/2006/relationships" xmlns:p="http://schemas.openxmlformats.org/presentationml/2006/main">
  <p:tag name="TIMING" val="|46.7|32.9|43.7|6.1"/>
</p:tagLst>
</file>

<file path=ppt/tags/tag8.xml><?xml version="1.0" encoding="utf-8"?>
<p:tagLst xmlns:a="http://schemas.openxmlformats.org/drawingml/2006/main" xmlns:r="http://schemas.openxmlformats.org/officeDocument/2006/relationships" xmlns:p="http://schemas.openxmlformats.org/presentationml/2006/main">
  <p:tag name="TIMING" val="|12.6|6.6|31.7|14.3|18.7"/>
</p:tagLst>
</file>

<file path=ppt/tags/tag9.xml><?xml version="1.0" encoding="utf-8"?>
<p:tagLst xmlns:a="http://schemas.openxmlformats.org/drawingml/2006/main" xmlns:r="http://schemas.openxmlformats.org/officeDocument/2006/relationships" xmlns:p="http://schemas.openxmlformats.org/presentationml/2006/main">
  <p:tag name="TIMING" val="|23.5|12.5|6.6|3.9|24|13.7|11.2|12.1"/>
</p:tagLst>
</file>

<file path=ppt/theme/theme1.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83926</TotalTime>
  <Words>2090</Words>
  <Application>Microsoft Office PowerPoint</Application>
  <PresentationFormat>On-screen Show (4:3)</PresentationFormat>
  <Paragraphs>394</Paragraphs>
  <Slides>24</Slides>
  <Notes>1</Notes>
  <HiddenSlides>0</HiddenSlides>
  <MMClips>24</MMClip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Custom Design</vt:lpstr>
      <vt:lpstr>class data structures</vt:lpstr>
      <vt:lpstr>Outline</vt:lpstr>
      <vt:lpstr>The three-body problem</vt:lpstr>
      <vt:lpstr>Classes</vt:lpstr>
      <vt:lpstr>Classes</vt:lpstr>
      <vt:lpstr>Classes</vt:lpstr>
      <vt:lpstr>Accessing member variables</vt:lpstr>
      <vt:lpstr>Accessing member variables</vt:lpstr>
      <vt:lpstr>Assigning member variables</vt:lpstr>
      <vt:lpstr>Objects as local variables</vt:lpstr>
      <vt:lpstr>Objects as arguments</vt:lpstr>
      <vt:lpstr>Objects as arguments</vt:lpstr>
      <vt:lpstr>Objects as arguments</vt:lpstr>
      <vt:lpstr>Objects as arguments</vt:lpstr>
      <vt:lpstr>Objects as arguments</vt:lpstr>
      <vt:lpstr>Objects as arguments</vt:lpstr>
      <vt:lpstr>Return values</vt:lpstr>
      <vt:lpstr>Return values</vt:lpstr>
      <vt:lpstr>Passing by reference and not value</vt:lpstr>
      <vt:lpstr>Passing by reference and not value</vt:lpstr>
      <vt:lpstr>Summary</vt:lpstr>
      <vt:lpstr>References</vt:lpstr>
      <vt:lpstr>Colophon </vt:lpstr>
      <vt:lpstr>Disclaimer</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ECE 250 Algorithms and Data Structures</dc:title>
  <dc:creator>dwharder</dc:creator>
  <cp:lastModifiedBy>Douglas Wilhelm Harder</cp:lastModifiedBy>
  <cp:revision>1367</cp:revision>
  <dcterms:created xsi:type="dcterms:W3CDTF">2009-09-11T23:00:44Z</dcterms:created>
  <dcterms:modified xsi:type="dcterms:W3CDTF">2020-09-17T19:48:11Z</dcterms:modified>
</cp:coreProperties>
</file>